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7"/>
  </p:notesMasterIdLst>
  <p:handoutMasterIdLst>
    <p:handoutMasterId r:id="rId8"/>
  </p:handoutMasterIdLst>
  <p:sldIdLst>
    <p:sldId id="314" r:id="rId4"/>
    <p:sldId id="315" r:id="rId5"/>
    <p:sldId id="323" r:id="rId6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9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21"/>
    <a:srgbClr val="00B09B"/>
    <a:srgbClr val="01BFF1"/>
    <a:srgbClr val="00A1DD"/>
    <a:srgbClr val="00C1F4"/>
    <a:srgbClr val="FCAE17"/>
    <a:srgbClr val="0073F2"/>
    <a:srgbClr val="0072DF"/>
    <a:srgbClr val="003E81"/>
    <a:srgbClr val="284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7" autoAdjust="0"/>
    <p:restoredTop sz="96395" autoAdjust="0"/>
  </p:normalViewPr>
  <p:slideViewPr>
    <p:cSldViewPr showGuides="1">
      <p:cViewPr varScale="1">
        <p:scale>
          <a:sx n="82" d="100"/>
          <a:sy n="82" d="100"/>
        </p:scale>
        <p:origin x="90" y="228"/>
      </p:cViewPr>
      <p:guideLst>
        <p:guide orient="horz" pos="1779"/>
        <p:guide pos="285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DC348-601C-454D-AB3E-910BAD28013B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A673-6244-413F-8CDA-B4E256721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A9B3-28E9-401B-9D00-F78008353508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2394-0B0A-4EDE-B9F5-8E02A1CBA1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E31CA50-4D02-42EE-B4EA-4F8858796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0C49-EE9D-46BF-B6A2-B049B687DA5D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2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05E-DE6A-4729-BCFA-EDC1CB7A887A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3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7E8-08E5-4BBA-B2B9-9568E2697E8E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1275606"/>
            <a:ext cx="3513857" cy="3456384"/>
          </a:xfrm>
        </p:spPr>
        <p:txBody>
          <a:bodyPr anchor="ctr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305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982-2764-40A5-A15C-3F4B86BA9319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932040" y="1131590"/>
            <a:ext cx="388843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67644" y="0"/>
            <a:ext cx="3220419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1275606"/>
            <a:ext cx="3892522" cy="3456384"/>
          </a:xfrm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29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 rot="18900000">
            <a:off x="2171244" y="3657969"/>
            <a:ext cx="4298221" cy="462694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 rot="18900000">
            <a:off x="5789896" y="3740667"/>
            <a:ext cx="1439398" cy="1439398"/>
          </a:xfrm>
          <a:prstGeom prst="rect">
            <a:avLst/>
          </a:prstGeom>
          <a:solidFill>
            <a:srgbClr val="00C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 userDrawn="1"/>
        </p:nvSpPr>
        <p:spPr>
          <a:xfrm rot="18900000">
            <a:off x="6922337" y="61547"/>
            <a:ext cx="1439398" cy="1439398"/>
          </a:xfrm>
          <a:prstGeom prst="rect">
            <a:avLst/>
          </a:prstGeom>
          <a:solidFill>
            <a:srgbClr val="F26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A06B-CFDB-4B86-A38B-2382B61397EA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5148064" y="726825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1" y="1275606"/>
            <a:ext cx="2169524" cy="2304256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7"/>
          </p:nvPr>
        </p:nvSpPr>
        <p:spPr>
          <a:xfrm>
            <a:off x="7081842" y="-120031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8"/>
          </p:nvPr>
        </p:nvSpPr>
        <p:spPr>
          <a:xfrm>
            <a:off x="7069596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idx="19"/>
          </p:nvPr>
        </p:nvSpPr>
        <p:spPr>
          <a:xfrm>
            <a:off x="3226532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8900000">
            <a:off x="6476580" y="481077"/>
            <a:ext cx="673246" cy="45719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544381"/>
            <a:ext cx="2772308" cy="101410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C0A6-26FC-4C6C-BC8C-69760912FB24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4588063" y="0"/>
            <a:ext cx="2252189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0" y="2666497"/>
            <a:ext cx="2700299" cy="920638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idx="16"/>
          </p:nvPr>
        </p:nvSpPr>
        <p:spPr>
          <a:xfrm>
            <a:off x="4588063" y="2643758"/>
            <a:ext cx="4555937" cy="24997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idx="17"/>
          </p:nvPr>
        </p:nvSpPr>
        <p:spPr>
          <a:xfrm>
            <a:off x="6912768" y="0"/>
            <a:ext cx="2231232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37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C57F-92A9-472B-88B9-AEB59DD80E27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B26-30B4-4EE7-B25A-597A156C8368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0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03498"/>
            <a:ext cx="2627509" cy="154817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1923678"/>
            <a:ext cx="2627509" cy="26709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4CC1-A8EA-4A67-8857-B875F9F15488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4588063" y="303497"/>
            <a:ext cx="4232409" cy="4298511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143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478843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9652" y="87474"/>
            <a:ext cx="7596844" cy="327636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3975906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85FE-7502-42DD-9C99-22230E224817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9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bg>
      <p:bgPr>
        <a:gradFill>
          <a:gsLst>
            <a:gs pos="0">
              <a:srgbClr val="0072DF"/>
            </a:gs>
            <a:gs pos="100000">
              <a:srgbClr val="003E8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93D-F9B5-4A7A-8567-1C61FE40F3F3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41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4CB-239E-4355-B891-05A612BCD219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33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58B5-A929-41AC-A76E-99C5FDB10AF3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406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4E2A-D822-4A4F-B6DA-5E97CDAA9F2A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1233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463" y="303497"/>
            <a:ext cx="7110566" cy="8280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463" y="1311610"/>
            <a:ext cx="7110566" cy="33123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ABC-F446-4C32-B396-3B4504EBC8E6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098A-50EF-40CD-BDCD-3791B8F42B0D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51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2031690"/>
            <a:ext cx="7110566" cy="2520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463" y="402492"/>
            <a:ext cx="7110566" cy="1377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B75B-3AFA-49E9-B7A9-2DE2C139D566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923678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8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1347613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4501-F38F-4042-9EA1-D7379B80EFB2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5306615" y="1354999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035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712879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311610"/>
            <a:ext cx="71287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74737" y="4803998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A5BB6B-C98F-474E-9E24-4E0F1BBFF726}" type="datetime1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2463" y="4803998"/>
            <a:ext cx="2895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0981" y="4803998"/>
            <a:ext cx="43204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31AC4C0-C0A6-4B97-BFEC-E7A1BCAE85B9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rcRect/>
          <a:stretch/>
        </p:blipFill>
        <p:spPr>
          <a:xfrm>
            <a:off x="0" y="19651"/>
            <a:ext cx="1352549" cy="512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67" r:id="rId4"/>
    <p:sldLayoutId id="2147483668" r:id="rId5"/>
    <p:sldLayoutId id="2147483649" r:id="rId6"/>
    <p:sldLayoutId id="2147483650" r:id="rId7"/>
    <p:sldLayoutId id="2147483651" r:id="rId8"/>
    <p:sldLayoutId id="2147483652" r:id="rId9"/>
    <p:sldLayoutId id="2147483661" r:id="rId10"/>
    <p:sldLayoutId id="2147483662" r:id="rId11"/>
    <p:sldLayoutId id="2147483663" r:id="rId12"/>
    <p:sldLayoutId id="2147483664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03E8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Модель развития организационной готовности школы</a:t>
            </a:r>
            <a:br>
              <a:rPr lang="ru-RU" sz="2800" dirty="0"/>
            </a:br>
            <a:r>
              <a:rPr lang="ru-RU" sz="2800" dirty="0"/>
              <a:t>к изменениям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5"/>
          </p:nvPr>
        </p:nvSpPr>
        <p:spPr>
          <a:xfrm>
            <a:off x="5004048" y="3291830"/>
            <a:ext cx="3892522" cy="1080120"/>
          </a:xfrm>
        </p:spPr>
        <p:txBody>
          <a:bodyPr>
            <a:normAutofit/>
          </a:bodyPr>
          <a:lstStyle/>
          <a:p>
            <a:pPr algn="r"/>
            <a:r>
              <a:rPr lang="ru-RU" sz="1800" dirty="0"/>
              <a:t>Шилова Ольга Николаевна</a:t>
            </a:r>
          </a:p>
          <a:p>
            <a:pPr algn="r"/>
            <a:r>
              <a:rPr lang="ru-RU" sz="1000" i="1" dirty="0" err="1"/>
              <a:t>д.п.н</a:t>
            </a:r>
            <a:r>
              <a:rPr lang="ru-RU" sz="1000" i="1" dirty="0"/>
              <a:t>., профессор,</a:t>
            </a:r>
          </a:p>
          <a:p>
            <a:pPr algn="r"/>
            <a:r>
              <a:rPr lang="ru-RU" sz="1000" i="1" dirty="0"/>
              <a:t>профессор каф. педагогики и </a:t>
            </a:r>
            <a:r>
              <a:rPr lang="ru-RU" sz="1000" i="1" dirty="0" err="1"/>
              <a:t>андрагогики</a:t>
            </a:r>
            <a:r>
              <a:rPr lang="ru-RU" sz="1000" i="1" dirty="0"/>
              <a:t> СПб АППО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755392F-B4A1-464F-9E68-495EC6C8625F}"/>
              </a:ext>
            </a:extLst>
          </p:cNvPr>
          <p:cNvPicPr>
            <a:picLocks noGrp="1" noChangeAspect="1"/>
          </p:cNvPicPr>
          <p:nvPr>
            <p:ph type="pic" idx="14"/>
          </p:nvPr>
        </p:nvPicPr>
        <p:blipFill>
          <a:blip r:embed="rId2"/>
          <a:srcRect/>
          <a:stretch>
            <a:fillRect/>
          </a:stretch>
        </p:blipFill>
        <p:spPr/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EF63BB4-50BF-4D63-8B93-2152A015D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870" y="1231838"/>
            <a:ext cx="19050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Организационная готовность к изменениям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xmlns="" id="{79A4AE57-A108-41B3-A236-E1B8BAD5E19F}"/>
              </a:ext>
            </a:extLst>
          </p:cNvPr>
          <p:cNvSpPr txBox="1">
            <a:spLocks/>
          </p:cNvSpPr>
          <p:nvPr/>
        </p:nvSpPr>
        <p:spPr>
          <a:xfrm>
            <a:off x="1704122" y="1671650"/>
            <a:ext cx="6983993" cy="282234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i="1" dirty="0"/>
              <a:t>Организационная готовность к изменениям</a:t>
            </a:r>
            <a:r>
              <a:rPr lang="ru-RU" sz="2400" dirty="0"/>
              <a:t> – свойство образовательной организации, характеризующее её способность к созданию условий, способствующих наиболее эффективной реализации изменений, которое воплощается прежде всего в действиях управленческой команды и последующей трансформацией организационной культуры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40036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378944"/>
            <a:ext cx="2808312" cy="425054"/>
          </a:xfrm>
        </p:spPr>
        <p:txBody>
          <a:bodyPr/>
          <a:lstStyle/>
          <a:p>
            <a:r>
              <a:rPr lang="ru-RU" dirty="0"/>
              <a:t>Модель ОГИ школы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Рисунок 5">
            <a:extLst>
              <a:ext uri="{FF2B5EF4-FFF2-40B4-BE49-F238E27FC236}">
                <a16:creationId xmlns:a16="http://schemas.microsoft.com/office/drawing/2014/main" xmlns="" id="{B2461F57-1704-46F7-8E0A-2BF3661B93B8}"/>
              </a:ext>
            </a:extLst>
          </p:cNvPr>
          <p:cNvGraphicFramePr>
            <a:graphicFrameLocks noGrp="1" noChangeAspect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586188898"/>
              </p:ext>
            </p:extLst>
          </p:nvPr>
        </p:nvGraphicFramePr>
        <p:xfrm>
          <a:off x="1727684" y="195486"/>
          <a:ext cx="5598370" cy="3831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Точечный рисунок" r:id="rId3" imgW="8267760" imgH="5657760" progId="Paint.Picture">
                  <p:embed/>
                </p:oleObj>
              </mc:Choice>
              <mc:Fallback>
                <p:oleObj name="Точечный рисунок" r:id="rId3" imgW="8267760" imgH="565776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xmlns="" id="{253DD892-4FA8-43F2-B426-FC2BB84415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7684" y="195486"/>
                        <a:ext cx="5598370" cy="3831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E311B29-3002-4D73-8403-DAC654FB8234}"/>
              </a:ext>
            </a:extLst>
          </p:cNvPr>
          <p:cNvSpPr txBox="1"/>
          <p:nvPr/>
        </p:nvSpPr>
        <p:spPr>
          <a:xfrm>
            <a:off x="5658781" y="3248679"/>
            <a:ext cx="333454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Готовность </a:t>
            </a:r>
            <a:r>
              <a:rPr lang="ru-RU" sz="1400" b="1" dirty="0"/>
              <a:t>взаимодействовать</a:t>
            </a:r>
            <a:r>
              <a:rPr lang="ru-RU" sz="1400" dirty="0"/>
              <a:t> в общем ценностно-смысловом пространстве (определяется организационной культурой)</a:t>
            </a:r>
          </a:p>
        </p:txBody>
      </p:sp>
    </p:spTree>
    <p:extLst>
      <p:ext uri="{BB962C8B-B14F-4D97-AF65-F5344CB8AC3E}">
        <p14:creationId xmlns:p14="http://schemas.microsoft.com/office/powerpoint/2010/main" val="298577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МОФ201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2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Props1.xml><?xml version="1.0" encoding="utf-8"?>
<ds:datastoreItem xmlns:ds="http://schemas.openxmlformats.org/officeDocument/2006/customXml" ds:itemID="{5F449AF6-F624-45D8-A2A5-00D02B541F72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AF39C9F-930B-4A50-9738-9CC92B4C5057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12579</TotalTime>
  <Words>76</Words>
  <Application>Microsoft Office PowerPoint</Application>
  <PresentationFormat>Экран (16:9)</PresentationFormat>
  <Paragraphs>12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Тема Office</vt:lpstr>
      <vt:lpstr>Точечный рисунок</vt:lpstr>
      <vt:lpstr>Модель развития организационной готовности школы к изменениям</vt:lpstr>
      <vt:lpstr>Организационная готовность к изменениям</vt:lpstr>
      <vt:lpstr>Модель ОГИ школы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Татьяна	Анатольевна Юркова</cp:lastModifiedBy>
  <cp:revision>311</cp:revision>
  <cp:lastPrinted>2017-03-30T08:39:18Z</cp:lastPrinted>
  <dcterms:created xsi:type="dcterms:W3CDTF">2017-03-23T13:26:11Z</dcterms:created>
  <dcterms:modified xsi:type="dcterms:W3CDTF">2022-03-28T06:57:58Z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