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16"/>
  </p:notesMasterIdLst>
  <p:handoutMasterIdLst>
    <p:handoutMasterId r:id="rId17"/>
  </p:handoutMasterIdLst>
  <p:sldIdLst>
    <p:sldId id="312" r:id="rId4"/>
    <p:sldId id="314" r:id="rId5"/>
    <p:sldId id="315" r:id="rId6"/>
    <p:sldId id="329" r:id="rId7"/>
    <p:sldId id="330" r:id="rId8"/>
    <p:sldId id="337" r:id="rId9"/>
    <p:sldId id="316" r:id="rId10"/>
    <p:sldId id="333" r:id="rId11"/>
    <p:sldId id="331" r:id="rId12"/>
    <p:sldId id="332" r:id="rId13"/>
    <p:sldId id="334" r:id="rId14"/>
    <p:sldId id="335" r:id="rId15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779">
          <p15:clr>
            <a:srgbClr val="A4A3A4"/>
          </p15:clr>
        </p15:guide>
        <p15:guide id="2" pos="285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26F21"/>
    <a:srgbClr val="00C1F4"/>
    <a:srgbClr val="01BFF1"/>
    <a:srgbClr val="0072DF"/>
    <a:srgbClr val="00B09B"/>
    <a:srgbClr val="00A1DD"/>
    <a:srgbClr val="FCAE17"/>
    <a:srgbClr val="0073F2"/>
    <a:srgbClr val="003E81"/>
    <a:srgbClr val="28466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17" autoAdjust="0"/>
    <p:restoredTop sz="96395" autoAdjust="0"/>
  </p:normalViewPr>
  <p:slideViewPr>
    <p:cSldViewPr showGuides="1">
      <p:cViewPr>
        <p:scale>
          <a:sx n="100" d="100"/>
          <a:sy n="100" d="100"/>
        </p:scale>
        <p:origin x="-732" y="-78"/>
      </p:cViewPr>
      <p:guideLst>
        <p:guide orient="horz" pos="1779"/>
        <p:guide pos="2857"/>
      </p:guideLst>
    </p:cSldViewPr>
  </p:slid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2574" y="-84"/>
      </p:cViewPr>
      <p:guideLst>
        <p:guide orient="horz" pos="3110"/>
        <p:guide pos="214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53;&#1072;&#1090;&#1072;&#1083;&#1100;&#1103;\Desktop\&#1048;&#1089;&#1089;&#1083;&#1077;&#1076;&#1086;&#1074;&#1072;&#1085;&#1080;&#1103;\&#1074;&#1090;&#1086;&#1088;&#1072;&#1103;%20&#1075;&#1080;&#1084;&#1085;&#1072;&#1079;&#1080;&#1103;\2020-2021\&#1050;&#1072;&#1084;&#1077;&#1088;&#1086;&#1085;%20&#1050;&#1091;&#1080;&#1085;%20&#1088;&#1077;&#1079;&#1091;&#1083;&#1100;&#1090;&#1072;&#1090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72;&#1090;&#1072;&#1083;&#1100;&#1103;\Desktop\&#1048;&#1089;&#1089;&#1083;&#1077;&#1076;&#1086;&#1074;&#1072;&#1085;&#1080;&#1103;\&#1074;&#1090;&#1086;&#1088;&#1072;&#1103;%20&#1075;&#1080;&#1084;&#1085;&#1072;&#1079;&#1080;&#1103;\2020-2021\&#1050;&#1072;&#1084;&#1077;&#1088;&#1086;&#1085;%20&#1050;&#1091;&#1080;&#1085;%20&#1088;&#1077;&#1079;&#1091;&#1083;&#1100;&#1090;&#1072;&#1090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72;&#1090;&#1072;&#1083;&#1100;&#1103;\Desktop\&#1048;&#1089;&#1089;&#1083;&#1077;&#1076;&#1086;&#1074;&#1072;&#1085;&#1080;&#1103;\&#1074;&#1090;&#1086;&#1088;&#1072;&#1103;%20&#1075;&#1080;&#1084;&#1085;&#1072;&#1079;&#1080;&#1103;\2020-2021\&#1050;&#1072;&#1084;&#1077;&#1088;&#1086;&#1085;%20&#1050;&#1091;&#1080;&#1085;%20&#1088;&#1077;&#1079;&#1091;&#1083;&#1100;&#1090;&#1072;&#1090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72;&#1090;&#1072;&#1083;&#1100;&#1103;\Desktop\&#1048;&#1089;&#1089;&#1083;&#1077;&#1076;&#1086;&#1074;&#1072;&#1085;&#1080;&#1103;\&#1074;&#1090;&#1086;&#1088;&#1072;&#1103;%20&#1075;&#1080;&#1084;&#1085;&#1072;&#1079;&#1080;&#1103;\2020-2021\&#1050;&#1072;&#1084;&#1077;&#1088;&#1086;&#1085;%20&#1050;&#1091;&#1080;&#1085;%20&#1088;&#1077;&#1079;&#1091;&#1083;&#1100;&#1090;&#1072;&#1090;&#109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72;&#1090;&#1072;&#1083;&#1100;&#1103;\Desktop\&#1048;&#1089;&#1089;&#1083;&#1077;&#1076;&#1086;&#1074;&#1072;&#1085;&#1080;&#1103;\&#1074;&#1090;&#1086;&#1088;&#1072;&#1103;%20&#1075;&#1080;&#1084;&#1085;&#1072;&#1079;&#1080;&#1103;\2020-2021\&#1050;&#1072;&#1084;&#1077;&#1088;&#1086;&#1085;%20&#1050;&#1091;&#1080;&#1085;%20&#1088;&#1077;&#1079;&#1091;&#1083;&#1100;&#1090;&#1072;&#1090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r">
              <a:defRPr/>
            </a:pPr>
            <a:r>
              <a:rPr lang="ru-RU" sz="1400" dirty="0" smtClean="0">
                <a:solidFill>
                  <a:srgbClr val="0072DF"/>
                </a:solidFill>
              </a:rPr>
              <a:t>Учителя</a:t>
            </a:r>
            <a:endParaRPr lang="ru-RU" sz="1400" dirty="0">
              <a:solidFill>
                <a:srgbClr val="0072DF"/>
              </a:solidFill>
            </a:endParaRPr>
          </a:p>
        </c:rich>
      </c:tx>
      <c:layout>
        <c:manualLayout>
          <c:xMode val="edge"/>
          <c:yMode val="edge"/>
          <c:x val="1.5691575117087266E-2"/>
          <c:y val="1.6958585798159186E-2"/>
        </c:manualLayout>
      </c:layout>
    </c:title>
    <c:plotArea>
      <c:layout>
        <c:manualLayout>
          <c:layoutTarget val="inner"/>
          <c:xMode val="edge"/>
          <c:yMode val="edge"/>
          <c:x val="0.24001730533872562"/>
          <c:y val="8.5163705214787E-2"/>
          <c:w val="0.41830317908015685"/>
          <c:h val="0.85442043082683483"/>
        </c:manualLayout>
      </c:layout>
      <c:radarChart>
        <c:radarStyle val="marker"/>
        <c:ser>
          <c:idx val="0"/>
          <c:order val="0"/>
          <c:tx>
            <c:strRef>
              <c:f>теперь!$E$10</c:f>
              <c:strCache>
                <c:ptCount val="1"/>
                <c:pt idx="0">
                  <c:v>Теперь</c:v>
                </c:pt>
              </c:strCache>
            </c:strRef>
          </c:tx>
          <c:spPr>
            <a:ln w="50800">
              <a:solidFill>
                <a:srgbClr val="F26F21"/>
              </a:solidFill>
              <a:prstDash val="solid"/>
            </a:ln>
          </c:spPr>
          <c:marker>
            <c:symbol val="none"/>
          </c:marker>
          <c:cat>
            <c:strRef>
              <c:f>теперь!$A$11:$D$14</c:f>
              <c:strCache>
                <c:ptCount val="4"/>
                <c:pt idx="0">
                  <c:v>Клан</c:v>
                </c:pt>
                <c:pt idx="1">
                  <c:v>Адхократия</c:v>
                </c:pt>
                <c:pt idx="2">
                  <c:v>Рынок</c:v>
                </c:pt>
                <c:pt idx="3">
                  <c:v>Бюрократия</c:v>
                </c:pt>
              </c:strCache>
            </c:strRef>
          </c:cat>
          <c:val>
            <c:numRef>
              <c:f>теперь!$E$11:$E$14</c:f>
              <c:numCache>
                <c:formatCode>0</c:formatCode>
                <c:ptCount val="4"/>
                <c:pt idx="0">
                  <c:v>28.86324786324786</c:v>
                </c:pt>
                <c:pt idx="1">
                  <c:v>16.05975135975136</c:v>
                </c:pt>
                <c:pt idx="2">
                  <c:v>26.894405594405594</c:v>
                </c:pt>
                <c:pt idx="3">
                  <c:v>26.872377622377623</c:v>
                </c:pt>
              </c:numCache>
            </c:numRef>
          </c:val>
        </c:ser>
        <c:ser>
          <c:idx val="1"/>
          <c:order val="1"/>
          <c:tx>
            <c:strRef>
              <c:f>теперь!$F$10</c:f>
              <c:strCache>
                <c:ptCount val="1"/>
              </c:strCache>
            </c:strRef>
          </c:tx>
          <c:marker>
            <c:symbol val="none"/>
          </c:marker>
          <c:cat>
            <c:strRef>
              <c:f>теперь!$A$11:$D$14</c:f>
              <c:strCache>
                <c:ptCount val="4"/>
                <c:pt idx="0">
                  <c:v>Клан</c:v>
                </c:pt>
                <c:pt idx="1">
                  <c:v>Адхократия</c:v>
                </c:pt>
                <c:pt idx="2">
                  <c:v>Рынок</c:v>
                </c:pt>
                <c:pt idx="3">
                  <c:v>Бюрократия</c:v>
                </c:pt>
              </c:strCache>
            </c:strRef>
          </c:cat>
          <c:val>
            <c:numRef>
              <c:f>теперь!$F$11:$F$14</c:f>
            </c:numRef>
          </c:val>
        </c:ser>
        <c:ser>
          <c:idx val="2"/>
          <c:order val="2"/>
          <c:tx>
            <c:strRef>
              <c:f>теперь!$G$10</c:f>
              <c:strCache>
                <c:ptCount val="1"/>
                <c:pt idx="0">
                  <c:v>Предпочтительно</c:v>
                </c:pt>
              </c:strCache>
            </c:strRef>
          </c:tx>
          <c:spPr>
            <a:ln w="50800">
              <a:solidFill>
                <a:srgbClr val="00C1F4"/>
              </a:solidFill>
              <a:prstDash val="dash"/>
            </a:ln>
          </c:spPr>
          <c:marker>
            <c:symbol val="none"/>
          </c:marker>
          <c:cat>
            <c:strRef>
              <c:f>теперь!$A$11:$D$14</c:f>
              <c:strCache>
                <c:ptCount val="4"/>
                <c:pt idx="0">
                  <c:v>Клан</c:v>
                </c:pt>
                <c:pt idx="1">
                  <c:v>Адхократия</c:v>
                </c:pt>
                <c:pt idx="2">
                  <c:v>Рынок</c:v>
                </c:pt>
                <c:pt idx="3">
                  <c:v>Бюрократия</c:v>
                </c:pt>
              </c:strCache>
            </c:strRef>
          </c:cat>
          <c:val>
            <c:numRef>
              <c:f>теперь!$G$11:$G$14</c:f>
              <c:numCache>
                <c:formatCode>General</c:formatCode>
                <c:ptCount val="4"/>
                <c:pt idx="0">
                  <c:v>45</c:v>
                </c:pt>
                <c:pt idx="1">
                  <c:v>21</c:v>
                </c:pt>
                <c:pt idx="2">
                  <c:v>18</c:v>
                </c:pt>
                <c:pt idx="3">
                  <c:v>16</c:v>
                </c:pt>
              </c:numCache>
            </c:numRef>
          </c:val>
        </c:ser>
        <c:axId val="44949504"/>
        <c:axId val="44951040"/>
      </c:radarChart>
      <c:catAx>
        <c:axId val="44949504"/>
        <c:scaling>
          <c:orientation val="minMax"/>
        </c:scaling>
        <c:axPos val="b"/>
        <c:majorGridlines/>
        <c:numFmt formatCode="General" sourceLinked="1"/>
        <c:tickLblPos val="nextTo"/>
        <c:txPr>
          <a:bodyPr rot="0" vert="horz" anchor="t" anchorCtr="0"/>
          <a:lstStyle/>
          <a:p>
            <a:pPr>
              <a:defRPr sz="1400" b="1"/>
            </a:pPr>
            <a:endParaRPr lang="ru-RU"/>
          </a:p>
        </c:txPr>
        <c:crossAx val="44951040"/>
        <c:crosses val="autoZero"/>
        <c:auto val="1"/>
        <c:lblAlgn val="ctr"/>
        <c:lblOffset val="100"/>
      </c:catAx>
      <c:valAx>
        <c:axId val="44951040"/>
        <c:scaling>
          <c:orientation val="minMax"/>
        </c:scaling>
        <c:axPos val="l"/>
        <c:majorGridlines/>
        <c:numFmt formatCode="0" sourceLinked="1"/>
        <c:majorTickMark val="cross"/>
        <c:tickLblPos val="nextTo"/>
        <c:crossAx val="44949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935488879976043"/>
          <c:y val="8.9581125601428932E-2"/>
          <c:w val="0.31560425586223334"/>
          <c:h val="0.11004506050306249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>
                <a:solidFill>
                  <a:srgbClr val="0072DF"/>
                </a:solidFill>
              </a:defRPr>
            </a:pPr>
            <a:r>
              <a:rPr lang="ru-RU" sz="1400" dirty="0" smtClean="0">
                <a:solidFill>
                  <a:srgbClr val="0072DF"/>
                </a:solidFill>
              </a:rPr>
              <a:t>Весь коллектив</a:t>
            </a:r>
            <a:endParaRPr lang="ru-RU" sz="1400" dirty="0">
              <a:solidFill>
                <a:srgbClr val="0072DF"/>
              </a:solidFill>
            </a:endParaRPr>
          </a:p>
        </c:rich>
      </c:tx>
      <c:layout>
        <c:manualLayout>
          <c:xMode val="edge"/>
          <c:yMode val="edge"/>
          <c:x val="1.6555098079207329E-2"/>
          <c:y val="9.75947629779262E-3"/>
        </c:manualLayout>
      </c:layout>
    </c:title>
    <c:plotArea>
      <c:layout>
        <c:manualLayout>
          <c:layoutTarget val="inner"/>
          <c:xMode val="edge"/>
          <c:yMode val="edge"/>
          <c:x val="0.23964584366247868"/>
          <c:y val="0.11936095666433907"/>
          <c:w val="0.42868205356950395"/>
          <c:h val="0.79466420485371292"/>
        </c:manualLayout>
      </c:layout>
      <c:radarChart>
        <c:radarStyle val="marker"/>
        <c:ser>
          <c:idx val="0"/>
          <c:order val="0"/>
          <c:tx>
            <c:strRef>
              <c:f>ОБЩЕЕ!$B$13</c:f>
              <c:strCache>
                <c:ptCount val="1"/>
                <c:pt idx="0">
                  <c:v>Теперь </c:v>
                </c:pt>
              </c:strCache>
            </c:strRef>
          </c:tx>
          <c:spPr>
            <a:ln w="50800">
              <a:solidFill>
                <a:srgbClr val="F26F21"/>
              </a:solidFill>
            </a:ln>
          </c:spPr>
          <c:marker>
            <c:symbol val="none"/>
          </c:marker>
          <c:cat>
            <c:strRef>
              <c:f>ОБЩЕЕ!$A$14:$A$17</c:f>
              <c:strCache>
                <c:ptCount val="4"/>
                <c:pt idx="0">
                  <c:v>Клан</c:v>
                </c:pt>
                <c:pt idx="1">
                  <c:v>Адхократия</c:v>
                </c:pt>
                <c:pt idx="2">
                  <c:v>Рынок</c:v>
                </c:pt>
                <c:pt idx="3">
                  <c:v>Бюрократия</c:v>
                </c:pt>
              </c:strCache>
            </c:strRef>
          </c:cat>
          <c:val>
            <c:numRef>
              <c:f>ОБЩЕЕ!$B$14:$B$17</c:f>
              <c:numCache>
                <c:formatCode>General</c:formatCode>
                <c:ptCount val="4"/>
                <c:pt idx="0">
                  <c:v>29</c:v>
                </c:pt>
                <c:pt idx="1">
                  <c:v>16</c:v>
                </c:pt>
                <c:pt idx="2">
                  <c:v>27</c:v>
                </c:pt>
                <c:pt idx="3">
                  <c:v>26</c:v>
                </c:pt>
              </c:numCache>
            </c:numRef>
          </c:val>
        </c:ser>
        <c:ser>
          <c:idx val="1"/>
          <c:order val="1"/>
          <c:tx>
            <c:strRef>
              <c:f>ОБЩЕЕ!$C$13</c:f>
              <c:strCache>
                <c:ptCount val="1"/>
                <c:pt idx="0">
                  <c:v>Предпочтительно</c:v>
                </c:pt>
              </c:strCache>
            </c:strRef>
          </c:tx>
          <c:spPr>
            <a:ln w="50800">
              <a:solidFill>
                <a:srgbClr val="01BFF1"/>
              </a:solidFill>
              <a:prstDash val="dash"/>
            </a:ln>
          </c:spPr>
          <c:marker>
            <c:symbol val="none"/>
          </c:marker>
          <c:cat>
            <c:strRef>
              <c:f>ОБЩЕЕ!$A$14:$A$17</c:f>
              <c:strCache>
                <c:ptCount val="4"/>
                <c:pt idx="0">
                  <c:v>Клан</c:v>
                </c:pt>
                <c:pt idx="1">
                  <c:v>Адхократия</c:v>
                </c:pt>
                <c:pt idx="2">
                  <c:v>Рынок</c:v>
                </c:pt>
                <c:pt idx="3">
                  <c:v>Бюрократия</c:v>
                </c:pt>
              </c:strCache>
            </c:strRef>
          </c:cat>
          <c:val>
            <c:numRef>
              <c:f>ОБЩЕЕ!$C$14:$C$17</c:f>
              <c:numCache>
                <c:formatCode>General</c:formatCode>
                <c:ptCount val="4"/>
                <c:pt idx="0">
                  <c:v>45</c:v>
                </c:pt>
                <c:pt idx="1">
                  <c:v>21</c:v>
                </c:pt>
                <c:pt idx="2">
                  <c:v>18</c:v>
                </c:pt>
                <c:pt idx="3">
                  <c:v>16</c:v>
                </c:pt>
              </c:numCache>
            </c:numRef>
          </c:val>
        </c:ser>
        <c:axId val="45514112"/>
        <c:axId val="45522944"/>
      </c:radarChart>
      <c:catAx>
        <c:axId val="45514112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45522944"/>
        <c:crosses val="autoZero"/>
        <c:auto val="1"/>
        <c:lblAlgn val="ctr"/>
        <c:lblOffset val="100"/>
      </c:catAx>
      <c:valAx>
        <c:axId val="45522944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crossAx val="45514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175693579652012"/>
          <c:y val="0.10229391239217828"/>
          <c:w val="0.35379866579177632"/>
          <c:h val="0.10771449402158075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1406489824794073"/>
          <c:y val="9.8213215960753816E-2"/>
          <c:w val="0.44700713198720626"/>
          <c:h val="0.83704288848080077"/>
        </c:manualLayout>
      </c:layout>
      <c:radarChart>
        <c:radarStyle val="marker"/>
        <c:ser>
          <c:idx val="0"/>
          <c:order val="0"/>
          <c:tx>
            <c:strRef>
              <c:f>а!$B$10</c:f>
              <c:strCache>
                <c:ptCount val="1"/>
                <c:pt idx="0">
                  <c:v>Теперь </c:v>
                </c:pt>
              </c:strCache>
            </c:strRef>
          </c:tx>
          <c:spPr>
            <a:ln w="50800">
              <a:solidFill>
                <a:srgbClr val="F26F21"/>
              </a:solidFill>
            </a:ln>
          </c:spPr>
          <c:marker>
            <c:symbol val="none"/>
          </c:marker>
          <c:cat>
            <c:strRef>
              <c:f>а!$A$11:$A$14</c:f>
              <c:strCache>
                <c:ptCount val="4"/>
                <c:pt idx="0">
                  <c:v>Клан</c:v>
                </c:pt>
                <c:pt idx="1">
                  <c:v>Адхократия</c:v>
                </c:pt>
                <c:pt idx="2">
                  <c:v>Рынок</c:v>
                </c:pt>
                <c:pt idx="3">
                  <c:v>Бюрократия</c:v>
                </c:pt>
              </c:strCache>
            </c:strRef>
          </c:cat>
          <c:val>
            <c:numRef>
              <c:f>а!$B$11:$B$14</c:f>
              <c:numCache>
                <c:formatCode>General</c:formatCode>
                <c:ptCount val="4"/>
                <c:pt idx="0">
                  <c:v>44</c:v>
                </c:pt>
                <c:pt idx="1">
                  <c:v>20</c:v>
                </c:pt>
                <c:pt idx="2">
                  <c:v>16</c:v>
                </c:pt>
                <c:pt idx="3">
                  <c:v>20</c:v>
                </c:pt>
              </c:numCache>
            </c:numRef>
          </c:val>
        </c:ser>
        <c:ser>
          <c:idx val="1"/>
          <c:order val="1"/>
          <c:tx>
            <c:strRef>
              <c:f>а!$C$10</c:f>
              <c:strCache>
                <c:ptCount val="1"/>
                <c:pt idx="0">
                  <c:v>Предпочтительно</c:v>
                </c:pt>
              </c:strCache>
            </c:strRef>
          </c:tx>
          <c:spPr>
            <a:ln w="50800">
              <a:solidFill>
                <a:srgbClr val="01BFF1"/>
              </a:solidFill>
              <a:prstDash val="dash"/>
            </a:ln>
          </c:spPr>
          <c:marker>
            <c:symbol val="none"/>
          </c:marker>
          <c:cat>
            <c:strRef>
              <c:f>а!$A$11:$A$14</c:f>
              <c:strCache>
                <c:ptCount val="4"/>
                <c:pt idx="0">
                  <c:v>Клан</c:v>
                </c:pt>
                <c:pt idx="1">
                  <c:v>Адхократия</c:v>
                </c:pt>
                <c:pt idx="2">
                  <c:v>Рынок</c:v>
                </c:pt>
                <c:pt idx="3">
                  <c:v>Бюрократия</c:v>
                </c:pt>
              </c:strCache>
            </c:strRef>
          </c:cat>
          <c:val>
            <c:numRef>
              <c:f>а!$C$11:$C$14</c:f>
              <c:numCache>
                <c:formatCode>General</c:formatCode>
                <c:ptCount val="4"/>
                <c:pt idx="0">
                  <c:v>44</c:v>
                </c:pt>
                <c:pt idx="1">
                  <c:v>27</c:v>
                </c:pt>
                <c:pt idx="2">
                  <c:v>18</c:v>
                </c:pt>
                <c:pt idx="3">
                  <c:v>10</c:v>
                </c:pt>
              </c:numCache>
            </c:numRef>
          </c:val>
        </c:ser>
        <c:axId val="78004224"/>
        <c:axId val="78005760"/>
      </c:radarChart>
      <c:catAx>
        <c:axId val="78004224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8005760"/>
        <c:crosses val="autoZero"/>
        <c:auto val="1"/>
        <c:lblAlgn val="ctr"/>
        <c:lblOffset val="100"/>
      </c:catAx>
      <c:valAx>
        <c:axId val="78005760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crossAx val="78004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386649100267351"/>
          <c:y val="5.886600835201318E-2"/>
          <c:w val="0.41480943437793788"/>
          <c:h val="0.11490427867141684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8938244390079109"/>
          <c:y val="7.1584093641790844E-2"/>
          <c:w val="0.47022439683572581"/>
          <c:h val="0.84998942083015505"/>
        </c:manualLayout>
      </c:layout>
      <c:radarChart>
        <c:radarStyle val="marker"/>
        <c:ser>
          <c:idx val="0"/>
          <c:order val="0"/>
          <c:tx>
            <c:strRef>
              <c:f>'226'!$B$13</c:f>
              <c:strCache>
                <c:ptCount val="1"/>
                <c:pt idx="0">
                  <c:v>Теперь </c:v>
                </c:pt>
              </c:strCache>
            </c:strRef>
          </c:tx>
          <c:spPr>
            <a:ln w="50800">
              <a:solidFill>
                <a:srgbClr val="F26F21"/>
              </a:solidFill>
            </a:ln>
          </c:spPr>
          <c:marker>
            <c:symbol val="none"/>
          </c:marker>
          <c:cat>
            <c:strRef>
              <c:f>'226'!$A$14:$A$17</c:f>
              <c:strCache>
                <c:ptCount val="4"/>
                <c:pt idx="0">
                  <c:v>Клан</c:v>
                </c:pt>
                <c:pt idx="1">
                  <c:v>Адхократия</c:v>
                </c:pt>
                <c:pt idx="2">
                  <c:v>Рынок</c:v>
                </c:pt>
                <c:pt idx="3">
                  <c:v>Бюрократия</c:v>
                </c:pt>
              </c:strCache>
            </c:strRef>
          </c:cat>
          <c:val>
            <c:numRef>
              <c:f>'226'!$B$14:$B$17</c:f>
              <c:numCache>
                <c:formatCode>General</c:formatCode>
                <c:ptCount val="4"/>
                <c:pt idx="0">
                  <c:v>23</c:v>
                </c:pt>
                <c:pt idx="1">
                  <c:v>28</c:v>
                </c:pt>
                <c:pt idx="2">
                  <c:v>32</c:v>
                </c:pt>
                <c:pt idx="3">
                  <c:v>17</c:v>
                </c:pt>
              </c:numCache>
            </c:numRef>
          </c:val>
        </c:ser>
        <c:ser>
          <c:idx val="1"/>
          <c:order val="1"/>
          <c:tx>
            <c:strRef>
              <c:f>'226'!$C$13</c:f>
              <c:strCache>
                <c:ptCount val="1"/>
                <c:pt idx="0">
                  <c:v>Предпочтительно</c:v>
                </c:pt>
              </c:strCache>
            </c:strRef>
          </c:tx>
          <c:spPr>
            <a:ln w="50800">
              <a:solidFill>
                <a:srgbClr val="01BFF1"/>
              </a:solidFill>
              <a:prstDash val="dash"/>
            </a:ln>
          </c:spPr>
          <c:marker>
            <c:symbol val="none"/>
          </c:marker>
          <c:cat>
            <c:strRef>
              <c:f>'226'!$A$14:$A$17</c:f>
              <c:strCache>
                <c:ptCount val="4"/>
                <c:pt idx="0">
                  <c:v>Клан</c:v>
                </c:pt>
                <c:pt idx="1">
                  <c:v>Адхократия</c:v>
                </c:pt>
                <c:pt idx="2">
                  <c:v>Рынок</c:v>
                </c:pt>
                <c:pt idx="3">
                  <c:v>Бюрократия</c:v>
                </c:pt>
              </c:strCache>
            </c:strRef>
          </c:cat>
          <c:val>
            <c:numRef>
              <c:f>'226'!$C$14:$C$17</c:f>
              <c:numCache>
                <c:formatCode>General</c:formatCode>
                <c:ptCount val="4"/>
                <c:pt idx="0">
                  <c:v>50</c:v>
                </c:pt>
                <c:pt idx="1">
                  <c:v>25</c:v>
                </c:pt>
                <c:pt idx="2">
                  <c:v>11</c:v>
                </c:pt>
                <c:pt idx="3">
                  <c:v>14</c:v>
                </c:pt>
              </c:numCache>
            </c:numRef>
          </c:val>
        </c:ser>
        <c:axId val="46667648"/>
        <c:axId val="46669184"/>
      </c:radarChart>
      <c:catAx>
        <c:axId val="46667648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46669184"/>
        <c:crosses val="autoZero"/>
        <c:auto val="1"/>
        <c:lblAlgn val="ctr"/>
        <c:lblOffset val="100"/>
      </c:catAx>
      <c:valAx>
        <c:axId val="46669184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crossAx val="46667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860989935358657"/>
          <c:y val="0.11303830171792398"/>
          <c:w val="0.38150664665377321"/>
          <c:h val="6.1481626825291041E-2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21322913958858941"/>
          <c:y val="0.10974222425095415"/>
          <c:w val="0.44066651709680588"/>
          <c:h val="0.82882473024205305"/>
        </c:manualLayout>
      </c:layout>
      <c:radarChart>
        <c:radarStyle val="marker"/>
        <c:ser>
          <c:idx val="0"/>
          <c:order val="0"/>
          <c:tx>
            <c:strRef>
              <c:f>'204'!$B$12</c:f>
              <c:strCache>
                <c:ptCount val="1"/>
                <c:pt idx="0">
                  <c:v>Теперь </c:v>
                </c:pt>
              </c:strCache>
            </c:strRef>
          </c:tx>
          <c:spPr>
            <a:ln w="50800">
              <a:solidFill>
                <a:srgbClr val="F26F21"/>
              </a:solidFill>
            </a:ln>
          </c:spPr>
          <c:marker>
            <c:symbol val="none"/>
          </c:marker>
          <c:cat>
            <c:strRef>
              <c:f>'204'!$A$13:$A$16</c:f>
              <c:strCache>
                <c:ptCount val="4"/>
                <c:pt idx="0">
                  <c:v>Клан</c:v>
                </c:pt>
                <c:pt idx="1">
                  <c:v>Адхократия</c:v>
                </c:pt>
                <c:pt idx="2">
                  <c:v>Рынок</c:v>
                </c:pt>
                <c:pt idx="3">
                  <c:v>Бюрократия</c:v>
                </c:pt>
              </c:strCache>
            </c:strRef>
          </c:cat>
          <c:val>
            <c:numRef>
              <c:f>'204'!$B$13:$B$16</c:f>
              <c:numCache>
                <c:formatCode>General</c:formatCode>
                <c:ptCount val="4"/>
                <c:pt idx="0">
                  <c:v>41</c:v>
                </c:pt>
                <c:pt idx="1">
                  <c:v>24</c:v>
                </c:pt>
                <c:pt idx="2">
                  <c:v>19</c:v>
                </c:pt>
                <c:pt idx="3">
                  <c:v>15</c:v>
                </c:pt>
              </c:numCache>
            </c:numRef>
          </c:val>
        </c:ser>
        <c:ser>
          <c:idx val="1"/>
          <c:order val="1"/>
          <c:tx>
            <c:strRef>
              <c:f>'204'!$C$12</c:f>
              <c:strCache>
                <c:ptCount val="1"/>
                <c:pt idx="0">
                  <c:v>Предпочтительно</c:v>
                </c:pt>
              </c:strCache>
            </c:strRef>
          </c:tx>
          <c:spPr>
            <a:ln w="50800">
              <a:solidFill>
                <a:srgbClr val="00C1F4"/>
              </a:solidFill>
              <a:prstDash val="dash"/>
            </a:ln>
          </c:spPr>
          <c:marker>
            <c:symbol val="none"/>
          </c:marker>
          <c:cat>
            <c:strRef>
              <c:f>'204'!$A$13:$A$16</c:f>
              <c:strCache>
                <c:ptCount val="4"/>
                <c:pt idx="0">
                  <c:v>Клан</c:v>
                </c:pt>
                <c:pt idx="1">
                  <c:v>Адхократия</c:v>
                </c:pt>
                <c:pt idx="2">
                  <c:v>Рынок</c:v>
                </c:pt>
                <c:pt idx="3">
                  <c:v>Бюрократия</c:v>
                </c:pt>
              </c:strCache>
            </c:strRef>
          </c:cat>
          <c:val>
            <c:numRef>
              <c:f>'204'!$C$13:$C$16</c:f>
              <c:numCache>
                <c:formatCode>General</c:formatCode>
                <c:ptCount val="4"/>
                <c:pt idx="0">
                  <c:v>52</c:v>
                </c:pt>
                <c:pt idx="1">
                  <c:v>23</c:v>
                </c:pt>
                <c:pt idx="2">
                  <c:v>14</c:v>
                </c:pt>
                <c:pt idx="3">
                  <c:v>11</c:v>
                </c:pt>
              </c:numCache>
            </c:numRef>
          </c:val>
        </c:ser>
        <c:axId val="78082048"/>
        <c:axId val="78083584"/>
      </c:radarChart>
      <c:catAx>
        <c:axId val="78082048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8083584"/>
        <c:crosses val="autoZero"/>
        <c:auto val="1"/>
        <c:lblAlgn val="ctr"/>
        <c:lblOffset val="100"/>
      </c:catAx>
      <c:valAx>
        <c:axId val="78083584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crossAx val="78082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93931966742926"/>
          <c:y val="0.12683675050524038"/>
          <c:w val="0.36440962342052696"/>
          <c:h val="8.6876609268728491E-2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0.34113</cdr:x>
      <cdr:y>0.06345</cdr:y>
    </cdr:from>
    <cdr:to>
      <cdr:x>0.52827</cdr:x>
      <cdr:y>0.30711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66876" y="2381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0.21079</cdr:x>
      <cdr:y>0.71529</cdr:y>
    </cdr:from>
    <cdr:to>
      <cdr:x>0.44577</cdr:x>
      <cdr:y>0.77693</cdr:y>
    </cdr:to>
    <cdr:sp macro="" textlink="">
      <cdr:nvSpPr>
        <cdr:cNvPr id="3" name="TextBox 4"/>
        <cdr:cNvSpPr txBox="1"/>
      </cdr:nvSpPr>
      <cdr:spPr>
        <a:xfrm xmlns:a="http://schemas.openxmlformats.org/drawingml/2006/main" rot="2690796">
          <a:off x="1495070" y="2678332"/>
          <a:ext cx="1666687" cy="2308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900" i="1" dirty="0" smtClean="0"/>
            <a:t>Стабильность и контроль</a:t>
          </a:r>
          <a:endParaRPr lang="ru-RU" sz="900" i="1" dirty="0"/>
        </a:p>
      </cdr:txBody>
    </cdr:sp>
  </cdr:relSizeAnchor>
  <cdr:relSizeAnchor xmlns:cdr="http://schemas.openxmlformats.org/drawingml/2006/chartDrawing">
    <cdr:from>
      <cdr:x>0.29326</cdr:x>
      <cdr:y>0.04932</cdr:y>
    </cdr:from>
    <cdr:to>
      <cdr:x>0.33263</cdr:x>
      <cdr:y>0.57431</cdr:y>
    </cdr:to>
    <cdr:sp macro="" textlink="">
      <cdr:nvSpPr>
        <cdr:cNvPr id="7" name="TextBox 6"/>
        <cdr:cNvSpPr txBox="1"/>
      </cdr:nvSpPr>
      <cdr:spPr>
        <a:xfrm xmlns:a="http://schemas.openxmlformats.org/drawingml/2006/main" rot="18819325">
          <a:off x="1236794" y="1027927"/>
          <a:ext cx="1965781" cy="2792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900" dirty="0" smtClean="0"/>
            <a:t>Внутренний фокус и интеграция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0.55956</cdr:x>
      <cdr:y>0.47501</cdr:y>
    </cdr:from>
    <cdr:to>
      <cdr:x>0.62923</cdr:x>
      <cdr:y>1</cdr:y>
    </cdr:to>
    <cdr:sp macro="" textlink="">
      <cdr:nvSpPr>
        <cdr:cNvPr id="8" name="TextBox 1"/>
        <cdr:cNvSpPr txBox="1"/>
      </cdr:nvSpPr>
      <cdr:spPr>
        <a:xfrm xmlns:a="http://schemas.openxmlformats.org/drawingml/2006/main" rot="18885606">
          <a:off x="3233012" y="2569028"/>
          <a:ext cx="1965781" cy="4941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900" dirty="0" smtClean="0"/>
            <a:t>Внешний фокус и дифференциация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0.5595</cdr:x>
      <cdr:y>0.06432</cdr:y>
    </cdr:from>
    <cdr:to>
      <cdr:x>0.59205</cdr:x>
      <cdr:y>0.50943</cdr:y>
    </cdr:to>
    <cdr:sp macro="" textlink="">
      <cdr:nvSpPr>
        <cdr:cNvPr id="9" name="TextBox 4"/>
        <cdr:cNvSpPr txBox="1"/>
      </cdr:nvSpPr>
      <cdr:spPr>
        <a:xfrm xmlns:a="http://schemas.openxmlformats.org/drawingml/2006/main" rot="2749619">
          <a:off x="3250513" y="958758"/>
          <a:ext cx="1666687" cy="2308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900" i="1" dirty="0" smtClean="0"/>
            <a:t>Гибкость и дискретность</a:t>
          </a:r>
          <a:endParaRPr lang="ru-RU" sz="900" i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DC348-601C-454D-AB3E-910BAD28013B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6A673-6244-413F-8CDA-B4E2567210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88871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0A9B3-28E9-401B-9D00-F78008353508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02394-0B0A-4EDE-B9F5-8E02A1CBA1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761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лож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FE31CA50-4D02-42EE-B4EA-4F88587961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887234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91680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0C49-EE9D-46BF-B6A2-B049B687DA5D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0" y="1275606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05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6"/>
          </p:nvPr>
        </p:nvSpPr>
        <p:spPr>
          <a:xfrm>
            <a:off x="5310705" y="1275606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978213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305E-DE6A-4729-BCFA-EDC1CB7A887A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0" y="1275606"/>
            <a:ext cx="3513857" cy="3456384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05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6"/>
          </p:nvPr>
        </p:nvSpPr>
        <p:spPr>
          <a:xfrm>
            <a:off x="5310705" y="1275606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643937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47E8-08E5-4BBA-B2B9-9568E2697E8E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0" y="1275606"/>
            <a:ext cx="3513857" cy="3456384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05" y="1275606"/>
            <a:ext cx="3513857" cy="3456384"/>
          </a:xfrm>
        </p:spPr>
        <p:txBody>
          <a:bodyPr anchor="ctr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5530577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03498"/>
            <a:ext cx="3888431" cy="82809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0982-2764-40A5-A15C-3F4B86BA9319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4932040" y="1131590"/>
            <a:ext cx="388843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67644" y="0"/>
            <a:ext cx="3220419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1275606"/>
            <a:ext cx="3892522" cy="3456384"/>
          </a:xfrm>
        </p:spPr>
        <p:txBody>
          <a:bodyPr anchor="t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412920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 userDrawn="1"/>
        </p:nvSpPr>
        <p:spPr>
          <a:xfrm rot="18900000">
            <a:off x="2171244" y="3657969"/>
            <a:ext cx="4298221" cy="462694"/>
          </a:xfrm>
          <a:prstGeom prst="rect">
            <a:avLst/>
          </a:prstGeom>
          <a:solidFill>
            <a:srgbClr val="00B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 rot="18900000">
            <a:off x="5789896" y="3740667"/>
            <a:ext cx="1439398" cy="1439398"/>
          </a:xfrm>
          <a:prstGeom prst="rect">
            <a:avLst/>
          </a:prstGeom>
          <a:solidFill>
            <a:srgbClr val="00C1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 userDrawn="1"/>
        </p:nvSpPr>
        <p:spPr>
          <a:xfrm rot="18900000">
            <a:off x="6922337" y="61547"/>
            <a:ext cx="1439398" cy="1439398"/>
          </a:xfrm>
          <a:prstGeom prst="rect">
            <a:avLst/>
          </a:prstGeom>
          <a:solidFill>
            <a:srgbClr val="F26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03498"/>
            <a:ext cx="3888431" cy="82809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A06B-CFDB-4B86-A38B-2382B61397EA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5148064" y="726825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  <p:custDataLst>
              <p:custData r:id="rId1"/>
            </p:custDataLst>
          </p:nvPr>
        </p:nvSpPr>
        <p:spPr>
          <a:xfrm>
            <a:off x="1691681" y="1275606"/>
            <a:ext cx="2169524" cy="2304256"/>
          </a:xfrm>
          <a:prstGeom prst="rect">
            <a:avLst/>
          </a:prstGeom>
          <a:solidFill>
            <a:schemeClr val="bg1"/>
          </a:solidFill>
        </p:spPr>
        <p:txBody>
          <a:bodyPr anchor="t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7"/>
          </p:nvPr>
        </p:nvSpPr>
        <p:spPr>
          <a:xfrm>
            <a:off x="7081842" y="-120031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4" name="Рисунок 2"/>
          <p:cNvSpPr>
            <a:spLocks noGrp="1"/>
          </p:cNvSpPr>
          <p:nvPr>
            <p:ph type="pic" idx="18"/>
          </p:nvPr>
        </p:nvSpPr>
        <p:spPr>
          <a:xfrm>
            <a:off x="7069596" y="265396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5" name="Рисунок 2"/>
          <p:cNvSpPr>
            <a:spLocks noGrp="1"/>
          </p:cNvSpPr>
          <p:nvPr>
            <p:ph type="pic" idx="19"/>
          </p:nvPr>
        </p:nvSpPr>
        <p:spPr>
          <a:xfrm>
            <a:off x="3226532" y="265396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8900000">
            <a:off x="6476580" y="481077"/>
            <a:ext cx="673246" cy="45719"/>
          </a:xfrm>
          <a:prstGeom prst="rect">
            <a:avLst/>
          </a:prstGeom>
          <a:solidFill>
            <a:srgbClr val="00B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57670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Два объек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1" y="1544381"/>
            <a:ext cx="2772308" cy="1014103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C0A6-26FC-4C6C-BC8C-69760912FB24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4588063" y="0"/>
            <a:ext cx="2252189" cy="2571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  <p:custDataLst>
              <p:custData r:id="rId1"/>
            </p:custDataLst>
          </p:nvPr>
        </p:nvSpPr>
        <p:spPr>
          <a:xfrm>
            <a:off x="1691680" y="2666497"/>
            <a:ext cx="2700299" cy="920638"/>
          </a:xfrm>
          <a:prstGeom prst="rect">
            <a:avLst/>
          </a:prstGeom>
          <a:solidFill>
            <a:schemeClr val="bg1"/>
          </a:solidFill>
        </p:spPr>
        <p:txBody>
          <a:bodyPr anchor="t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Рисунок 2"/>
          <p:cNvSpPr>
            <a:spLocks noGrp="1"/>
          </p:cNvSpPr>
          <p:nvPr>
            <p:ph type="pic" idx="16"/>
          </p:nvPr>
        </p:nvSpPr>
        <p:spPr>
          <a:xfrm>
            <a:off x="4588063" y="2643758"/>
            <a:ext cx="4555937" cy="24997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20" name="Рисунок 2"/>
          <p:cNvSpPr>
            <a:spLocks noGrp="1"/>
          </p:cNvSpPr>
          <p:nvPr>
            <p:ph type="pic" idx="17"/>
          </p:nvPr>
        </p:nvSpPr>
        <p:spPr>
          <a:xfrm>
            <a:off x="6912768" y="0"/>
            <a:ext cx="2231232" cy="2571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943788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C57F-92A9-472B-88B9-AEB59DD80E27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08868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3B26-30B4-4EE7-B25A-597A156C8368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85015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3" y="303498"/>
            <a:ext cx="2627509" cy="154817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2463" y="1923678"/>
            <a:ext cx="2627509" cy="26709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4CC1-A8EA-4A67-8857-B875F9F15488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2"/>
          <p:cNvSpPr>
            <a:spLocks noGrp="1"/>
          </p:cNvSpPr>
          <p:nvPr>
            <p:ph sz="half" idx="13"/>
          </p:nvPr>
        </p:nvSpPr>
        <p:spPr>
          <a:xfrm>
            <a:off x="4588063" y="303497"/>
            <a:ext cx="4232409" cy="4298511"/>
          </a:xfrm>
        </p:spPr>
        <p:txBody>
          <a:bodyPr>
            <a:normAutofit/>
          </a:bodyPr>
          <a:lstStyle>
            <a:lvl1pPr>
              <a:defRPr sz="1600"/>
            </a:lvl1pPr>
            <a:lvl2pPr marL="179388" indent="-179388">
              <a:tabLst>
                <a:tab pos="179388" algn="l"/>
              </a:tabLst>
              <a:defRPr sz="1400"/>
            </a:lvl2pPr>
            <a:lvl3pPr marL="357188" indent="-177800">
              <a:tabLst>
                <a:tab pos="357188" algn="l"/>
              </a:tabLst>
              <a:defRPr sz="1200"/>
            </a:lvl3pPr>
            <a:lvl4pPr marL="536575" indent="-179388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1214323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3" y="3478843"/>
            <a:ext cx="5486400" cy="425054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39652" y="87474"/>
            <a:ext cx="7596844" cy="3276363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2463" y="3975906"/>
            <a:ext cx="5486400" cy="60364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85FE-7502-42DD-9C99-22230E224817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34992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Два объекта">
    <p:bg>
      <p:bgPr>
        <a:gradFill>
          <a:gsLst>
            <a:gs pos="0">
              <a:srgbClr val="0072DF"/>
            </a:gs>
            <a:gs pos="100000">
              <a:srgbClr val="003E8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D93D-F9B5-4A7A-8567-1C61FE40F3F3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4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4441657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Два объекта">
    <p:bg>
      <p:bgPr>
        <a:solidFill>
          <a:srgbClr val="00B0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4CB-239E-4355-B891-05A612BCD219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33733040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Два объекта">
    <p:bg>
      <p:bgPr>
        <a:solidFill>
          <a:srgbClr val="F26F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58B5-A929-41AC-A76E-99C5FDB10AF3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0340611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Два объекта">
    <p:bg>
      <p:bgPr>
        <a:solidFill>
          <a:srgbClr val="00C1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4E2A-D822-4A4F-B6DA-5E97CDAA9F2A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7123304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2463" y="303497"/>
            <a:ext cx="7110566" cy="82809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2463" y="1311610"/>
            <a:ext cx="7110566" cy="331236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2ABC-F446-4C32-B396-3B4504EBC8E6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4386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098A-50EF-40CD-BDCD-3791B8F42B0D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325126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3" y="2031690"/>
            <a:ext cx="7110566" cy="25202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2463" y="402492"/>
            <a:ext cx="7110566" cy="137717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B75B-3AFA-49E9-B7A9-2DE2C139D566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1680" y="1923678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72877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91680" y="1347613"/>
            <a:ext cx="3513857" cy="3247009"/>
          </a:xfrm>
        </p:spPr>
        <p:txBody>
          <a:bodyPr>
            <a:normAutofit/>
          </a:bodyPr>
          <a:lstStyle>
            <a:lvl1pPr>
              <a:defRPr sz="1600"/>
            </a:lvl1pPr>
            <a:lvl2pPr marL="179388" indent="-179388">
              <a:tabLst>
                <a:tab pos="179388" algn="l"/>
              </a:tabLst>
              <a:defRPr sz="1400"/>
            </a:lvl2pPr>
            <a:lvl3pPr marL="357188" indent="-177800">
              <a:tabLst>
                <a:tab pos="357188" algn="l"/>
              </a:tabLst>
              <a:defRPr sz="1200"/>
            </a:lvl3pPr>
            <a:lvl4pPr marL="536575" indent="-179388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4501-F38F-4042-9EA1-D7379B80EFB2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бъект 2"/>
          <p:cNvSpPr>
            <a:spLocks noGrp="1"/>
          </p:cNvSpPr>
          <p:nvPr>
            <p:ph sz="half" idx="13"/>
          </p:nvPr>
        </p:nvSpPr>
        <p:spPr>
          <a:xfrm>
            <a:off x="5306615" y="1354999"/>
            <a:ext cx="3513857" cy="3247009"/>
          </a:xfrm>
        </p:spPr>
        <p:txBody>
          <a:bodyPr>
            <a:normAutofit/>
          </a:bodyPr>
          <a:lstStyle>
            <a:lvl1pPr>
              <a:defRPr sz="1600"/>
            </a:lvl1pPr>
            <a:lvl2pPr marL="179388" indent="-179388">
              <a:tabLst>
                <a:tab pos="179388" algn="l"/>
              </a:tabLst>
              <a:defRPr sz="1400"/>
            </a:lvl2pPr>
            <a:lvl3pPr marL="357188" indent="-177800">
              <a:tabLst>
                <a:tab pos="357188" algn="l"/>
              </a:tabLst>
              <a:defRPr sz="1200"/>
            </a:lvl3pPr>
            <a:lvl4pPr marL="536575" indent="-179388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18035492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03498"/>
            <a:ext cx="7128792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1680" y="1311610"/>
            <a:ext cx="7128792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74737" y="4803998"/>
            <a:ext cx="21336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CA5BB6B-C98F-474E-9E24-4E0F1BBFF726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92463" y="4803998"/>
            <a:ext cx="28956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70981" y="4803998"/>
            <a:ext cx="432048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231AC4C0-C0A6-4B97-BFEC-E7A1BCAE85B9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rcRect/>
          <a:stretch/>
        </p:blipFill>
        <p:spPr>
          <a:xfrm>
            <a:off x="0" y="19651"/>
            <a:ext cx="1352549" cy="51238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1241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6" r:id="rId3"/>
    <p:sldLayoutId id="2147483667" r:id="rId4"/>
    <p:sldLayoutId id="2147483668" r:id="rId5"/>
    <p:sldLayoutId id="2147483649" r:id="rId6"/>
    <p:sldLayoutId id="2147483650" r:id="rId7"/>
    <p:sldLayoutId id="2147483651" r:id="rId8"/>
    <p:sldLayoutId id="2147483652" r:id="rId9"/>
    <p:sldLayoutId id="2147483661" r:id="rId10"/>
    <p:sldLayoutId id="2147483662" r:id="rId11"/>
    <p:sldLayoutId id="2147483663" r:id="rId12"/>
    <p:sldLayoutId id="2147483664" r:id="rId13"/>
    <p:sldLayoutId id="2147483669" r:id="rId14"/>
    <p:sldLayoutId id="2147483670" r:id="rId15"/>
    <p:sldLayoutId id="2147483654" r:id="rId16"/>
    <p:sldLayoutId id="2147483655" r:id="rId17"/>
    <p:sldLayoutId id="2147483656" r:id="rId18"/>
    <p:sldLayoutId id="2147483657" r:id="rId1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rgbClr val="003E8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6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8249369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Организационная </a:t>
            </a:r>
            <a:r>
              <a:rPr lang="ru-RU" b="1" dirty="0" smtClean="0"/>
              <a:t>культура: Профиль школы №N </a:t>
            </a:r>
            <a:r>
              <a:rPr lang="ru-RU" b="1" dirty="0" smtClean="0"/>
              <a:t>Адмиралтейского района  г. Санкт-Петербурга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4" name="TextBox 1"/>
          <p:cNvSpPr txBox="1"/>
          <p:nvPr/>
        </p:nvSpPr>
        <p:spPr>
          <a:xfrm rot="18935685">
            <a:off x="2856466" y="2231526"/>
            <a:ext cx="1965781" cy="2792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dirty="0" smtClean="0"/>
              <a:t>Внутренний фокус и интеграция</a:t>
            </a:r>
            <a:endParaRPr lang="ru-RU" sz="900" dirty="0"/>
          </a:p>
        </p:txBody>
      </p:sp>
      <p:sp>
        <p:nvSpPr>
          <p:cNvPr id="16" name="TextBox 4"/>
          <p:cNvSpPr txBox="1"/>
          <p:nvPr/>
        </p:nvSpPr>
        <p:spPr>
          <a:xfrm rot="2690783">
            <a:off x="4878942" y="2261749"/>
            <a:ext cx="16666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i="1" dirty="0" smtClean="0"/>
              <a:t>Гибкость и дискретность</a:t>
            </a:r>
            <a:endParaRPr lang="ru-RU" sz="900" i="1" dirty="0"/>
          </a:p>
        </p:txBody>
      </p:sp>
      <p:sp>
        <p:nvSpPr>
          <p:cNvPr id="17" name="TextBox 4"/>
          <p:cNvSpPr txBox="1"/>
          <p:nvPr/>
        </p:nvSpPr>
        <p:spPr>
          <a:xfrm rot="2690796">
            <a:off x="2888237" y="4030589"/>
            <a:ext cx="1986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i="1" dirty="0" smtClean="0"/>
              <a:t>Стабильность и контроль</a:t>
            </a:r>
            <a:endParaRPr lang="ru-RU" sz="900" i="1" dirty="0"/>
          </a:p>
        </p:txBody>
      </p:sp>
      <p:sp>
        <p:nvSpPr>
          <p:cNvPr id="18" name="TextBox 1"/>
          <p:cNvSpPr txBox="1"/>
          <p:nvPr/>
        </p:nvSpPr>
        <p:spPr>
          <a:xfrm rot="18885606">
            <a:off x="4824396" y="3956644"/>
            <a:ext cx="2157009" cy="49415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dirty="0" smtClean="0"/>
              <a:t>Внешний фокус и дифференциация</a:t>
            </a:r>
            <a:endParaRPr lang="ru-RU" sz="900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799692" y="1347614"/>
          <a:ext cx="6876765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9641556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Организационная </a:t>
            </a:r>
            <a:r>
              <a:rPr lang="ru-RU" b="1" dirty="0" smtClean="0"/>
              <a:t>культура: Профиль </a:t>
            </a:r>
            <a:r>
              <a:rPr lang="ru-RU" b="1" dirty="0" smtClean="0"/>
              <a:t>школы </a:t>
            </a:r>
            <a:r>
              <a:rPr lang="ru-RU" b="1" dirty="0" smtClean="0"/>
              <a:t>№N </a:t>
            </a:r>
            <a:r>
              <a:rPr lang="ru-RU" b="1" dirty="0" smtClean="0"/>
              <a:t>Фрунзенского района  г. Санкт-Петербурга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4" name="TextBox 1"/>
          <p:cNvSpPr txBox="1"/>
          <p:nvPr/>
        </p:nvSpPr>
        <p:spPr>
          <a:xfrm rot="18935685">
            <a:off x="2856466" y="2231526"/>
            <a:ext cx="1965781" cy="2792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dirty="0" smtClean="0"/>
              <a:t>Внутренний фокус и интеграция</a:t>
            </a:r>
            <a:endParaRPr lang="ru-RU" sz="900" dirty="0"/>
          </a:p>
        </p:txBody>
      </p:sp>
      <p:sp>
        <p:nvSpPr>
          <p:cNvPr id="16" name="TextBox 4"/>
          <p:cNvSpPr txBox="1"/>
          <p:nvPr/>
        </p:nvSpPr>
        <p:spPr>
          <a:xfrm rot="2690783">
            <a:off x="4878942" y="2261749"/>
            <a:ext cx="16666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i="1" dirty="0" smtClean="0"/>
              <a:t>Гибкость и дискретность</a:t>
            </a:r>
            <a:endParaRPr lang="ru-RU" sz="900" i="1" dirty="0"/>
          </a:p>
        </p:txBody>
      </p:sp>
      <p:sp>
        <p:nvSpPr>
          <p:cNvPr id="17" name="TextBox 4"/>
          <p:cNvSpPr txBox="1"/>
          <p:nvPr/>
        </p:nvSpPr>
        <p:spPr>
          <a:xfrm rot="2690796">
            <a:off x="2888237" y="4030589"/>
            <a:ext cx="1986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i="1" dirty="0" smtClean="0"/>
              <a:t>Стабильность и контроль</a:t>
            </a:r>
            <a:endParaRPr lang="ru-RU" sz="900" i="1" dirty="0"/>
          </a:p>
        </p:txBody>
      </p:sp>
      <p:sp>
        <p:nvSpPr>
          <p:cNvPr id="18" name="TextBox 1"/>
          <p:cNvSpPr txBox="1"/>
          <p:nvPr/>
        </p:nvSpPr>
        <p:spPr>
          <a:xfrm rot="18885606">
            <a:off x="4824396" y="3956644"/>
            <a:ext cx="2157009" cy="49415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dirty="0" smtClean="0"/>
              <a:t>Внешний фокус и дифференциация</a:t>
            </a:r>
            <a:endParaRPr lang="ru-RU" sz="900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727684" y="1239602"/>
          <a:ext cx="7056784" cy="3903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9641556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Организационная </a:t>
            </a:r>
            <a:r>
              <a:rPr lang="ru-RU" b="1" dirty="0" smtClean="0"/>
              <a:t>культура: Профиль школы №N </a:t>
            </a:r>
            <a:r>
              <a:rPr lang="ru-RU" b="1" dirty="0" smtClean="0"/>
              <a:t>Центрального района  г. Санкт-Петербурга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4" name="TextBox 1"/>
          <p:cNvSpPr txBox="1"/>
          <p:nvPr/>
        </p:nvSpPr>
        <p:spPr>
          <a:xfrm rot="18935685">
            <a:off x="2856466" y="2231526"/>
            <a:ext cx="1965781" cy="2792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dirty="0" smtClean="0"/>
              <a:t>Внутренний фокус и интеграция</a:t>
            </a:r>
            <a:endParaRPr lang="ru-RU" sz="900" dirty="0"/>
          </a:p>
        </p:txBody>
      </p:sp>
      <p:sp>
        <p:nvSpPr>
          <p:cNvPr id="16" name="TextBox 4"/>
          <p:cNvSpPr txBox="1"/>
          <p:nvPr/>
        </p:nvSpPr>
        <p:spPr>
          <a:xfrm rot="2690783">
            <a:off x="4878942" y="2261749"/>
            <a:ext cx="16666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i="1" dirty="0" smtClean="0"/>
              <a:t>Гибкость и дискретность</a:t>
            </a:r>
            <a:endParaRPr lang="ru-RU" sz="900" i="1" dirty="0"/>
          </a:p>
        </p:txBody>
      </p:sp>
      <p:sp>
        <p:nvSpPr>
          <p:cNvPr id="17" name="TextBox 4"/>
          <p:cNvSpPr txBox="1"/>
          <p:nvPr/>
        </p:nvSpPr>
        <p:spPr>
          <a:xfrm rot="2690796">
            <a:off x="2888237" y="4030589"/>
            <a:ext cx="1986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i="1" dirty="0" smtClean="0"/>
              <a:t>Стабильность и контроль</a:t>
            </a:r>
            <a:endParaRPr lang="ru-RU" sz="900" i="1" dirty="0"/>
          </a:p>
        </p:txBody>
      </p:sp>
      <p:sp>
        <p:nvSpPr>
          <p:cNvPr id="18" name="TextBox 1"/>
          <p:cNvSpPr txBox="1"/>
          <p:nvPr/>
        </p:nvSpPr>
        <p:spPr>
          <a:xfrm rot="18885606">
            <a:off x="4824396" y="3956644"/>
            <a:ext cx="2157009" cy="49415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dirty="0" smtClean="0"/>
              <a:t>Внешний фокус и дифференциация</a:t>
            </a:r>
            <a:endParaRPr lang="ru-RU" sz="900" dirty="0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1583668" y="1200150"/>
          <a:ext cx="7416824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9641556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Организационная культура школы. Диагностический инструментарий. Интерпретация результатов. 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5"/>
          </p:nvPr>
        </p:nvSpPr>
        <p:spPr>
          <a:xfrm>
            <a:off x="4932041" y="2715766"/>
            <a:ext cx="3892522" cy="1980219"/>
          </a:xfrm>
        </p:spPr>
        <p:txBody>
          <a:bodyPr>
            <a:normAutofit/>
          </a:bodyPr>
          <a:lstStyle/>
          <a:p>
            <a:r>
              <a:rPr lang="ru-RU" dirty="0" smtClean="0"/>
              <a:t>Немирова Наталья Викторовна</a:t>
            </a:r>
            <a:r>
              <a:rPr lang="ru-RU" dirty="0"/>
              <a:t/>
            </a:r>
            <a:br>
              <a:rPr lang="ru-RU" dirty="0"/>
            </a:br>
            <a:r>
              <a:rPr lang="ru-RU" sz="1000" dirty="0" smtClean="0"/>
              <a:t>к.соц.наук, заведующая социологической лаборатории РГПУ им. А.И. Герцена </a:t>
            </a:r>
            <a:endParaRPr lang="ru-RU" sz="1000" i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755392F-B4A1-464F-9E68-495EC6C8625F}"/>
              </a:ext>
            </a:extLst>
          </p:cNvPr>
          <p:cNvPicPr>
            <a:picLocks noGrp="1" noChangeAspect="1"/>
          </p:cNvPicPr>
          <p:nvPr>
            <p:ph type="pic" idx="14"/>
          </p:nvPr>
        </p:nvPicPr>
        <p:blipFill>
          <a:blip r:embed="rId2"/>
          <a:srcRect/>
          <a:stretch>
            <a:fillRect/>
          </a:stretch>
        </p:blipFill>
        <p:spPr/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9692" y="1383618"/>
            <a:ext cx="241935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99757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Начало пути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4" name="Объект 3">
            <a:extLst>
              <a:ext uri="{FF2B5EF4-FFF2-40B4-BE49-F238E27FC236}">
                <a16:creationId xmlns:a16="http://schemas.microsoft.com/office/drawing/2014/main" xmlns="" id="{79A4AE57-A108-41B3-A236-E1B8BAD5E19F}"/>
              </a:ext>
            </a:extLst>
          </p:cNvPr>
          <p:cNvSpPr txBox="1">
            <a:spLocks/>
          </p:cNvSpPr>
          <p:nvPr/>
        </p:nvSpPr>
        <p:spPr>
          <a:xfrm>
            <a:off x="1692463" y="1354999"/>
            <a:ext cx="6983993" cy="324700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/>
              <a:t>Первоначальная гипотеза исследования</a:t>
            </a:r>
            <a:endParaRPr lang="ru-RU" sz="1400" dirty="0"/>
          </a:p>
          <a:p>
            <a:r>
              <a:rPr lang="ru-RU" sz="900" dirty="0" smtClean="0"/>
              <a:t>Готовность к организационным изменениям в гимназии зависит от типа корпоративной (организационной) культуры, и следовательно, через методику диагностики мы изначально определяем тип корпоративной культуры. </a:t>
            </a:r>
          </a:p>
          <a:p>
            <a:endParaRPr lang="ru-RU" sz="900" dirty="0" smtClean="0"/>
          </a:p>
          <a:p>
            <a:r>
              <a:rPr lang="ru-RU" sz="1400" b="1" dirty="0" smtClean="0"/>
              <a:t>Типологии и методики, используемые в менеджменте и социологии организации: </a:t>
            </a:r>
          </a:p>
          <a:p>
            <a:r>
              <a:rPr lang="ru-RU" sz="900" dirty="0" smtClean="0"/>
              <a:t>1. Рамочная конструкция типологии культур К.Камерона и Р. </a:t>
            </a:r>
            <a:r>
              <a:rPr lang="ru-RU" sz="900" dirty="0" err="1" smtClean="0"/>
              <a:t>Куина</a:t>
            </a:r>
            <a:endParaRPr lang="ru-RU" sz="900" dirty="0" smtClean="0"/>
          </a:p>
          <a:p>
            <a:r>
              <a:rPr lang="ru-RU" sz="900" dirty="0" smtClean="0"/>
              <a:t>2.  Профили организационной культуры Т. </a:t>
            </a:r>
            <a:r>
              <a:rPr lang="ru-RU" sz="900" dirty="0" err="1" smtClean="0"/>
              <a:t>Дила</a:t>
            </a:r>
            <a:r>
              <a:rPr lang="ru-RU" sz="900" dirty="0" smtClean="0"/>
              <a:t> и А. Кеннеди</a:t>
            </a:r>
          </a:p>
          <a:p>
            <a:r>
              <a:rPr lang="ru-RU" sz="900" dirty="0" smtClean="0"/>
              <a:t>3. Типология Г. </a:t>
            </a:r>
            <a:r>
              <a:rPr lang="ru-RU" sz="900" dirty="0" err="1" smtClean="0"/>
              <a:t>Хофстеда</a:t>
            </a:r>
            <a:r>
              <a:rPr lang="ru-RU" sz="900" dirty="0" smtClean="0"/>
              <a:t> </a:t>
            </a:r>
          </a:p>
          <a:p>
            <a:r>
              <a:rPr lang="ru-RU" sz="900" dirty="0" smtClean="0"/>
              <a:t>4.  Схема специфических отраслевых культур </a:t>
            </a:r>
            <a:r>
              <a:rPr lang="ru-RU" sz="900" dirty="0" err="1" smtClean="0"/>
              <a:t>Р.Рюттингера</a:t>
            </a:r>
            <a:endParaRPr lang="ru-RU" sz="900" dirty="0" smtClean="0"/>
          </a:p>
          <a:p>
            <a:r>
              <a:rPr lang="ru-RU" sz="900" dirty="0" smtClean="0"/>
              <a:t>5. Типология М. Бурке</a:t>
            </a:r>
          </a:p>
          <a:p>
            <a:r>
              <a:rPr lang="ru-RU" sz="900" dirty="0" smtClean="0"/>
              <a:t>6. Типология М.К. </a:t>
            </a:r>
            <a:r>
              <a:rPr lang="ru-RU" sz="900" dirty="0" err="1" smtClean="0"/>
              <a:t>Врие</a:t>
            </a:r>
            <a:r>
              <a:rPr lang="ru-RU" sz="900" dirty="0" smtClean="0"/>
              <a:t> и Д. Миллера </a:t>
            </a:r>
          </a:p>
          <a:p>
            <a:r>
              <a:rPr lang="ru-RU" sz="900" dirty="0" smtClean="0"/>
              <a:t>7. Типология культуры организации С. </a:t>
            </a:r>
            <a:r>
              <a:rPr lang="ru-RU" sz="900" dirty="0" err="1" smtClean="0"/>
              <a:t>Ханди</a:t>
            </a:r>
            <a:r>
              <a:rPr lang="ru-RU" sz="900" dirty="0" smtClean="0"/>
              <a:t> </a:t>
            </a:r>
          </a:p>
          <a:p>
            <a:r>
              <a:rPr lang="ru-RU" sz="900" dirty="0" smtClean="0"/>
              <a:t>8. Теория жизненных циклов организации И. </a:t>
            </a:r>
            <a:r>
              <a:rPr lang="ru-RU" sz="900" dirty="0" err="1" smtClean="0"/>
              <a:t>Адизеса</a:t>
            </a:r>
            <a:r>
              <a:rPr lang="ru-RU" sz="900" dirty="0" smtClean="0"/>
              <a:t> </a:t>
            </a:r>
          </a:p>
          <a:p>
            <a:r>
              <a:rPr lang="ru-RU" sz="900" dirty="0" smtClean="0"/>
              <a:t>9. и другие </a:t>
            </a:r>
          </a:p>
          <a:p>
            <a:endParaRPr lang="ru-RU" sz="900" dirty="0" smtClean="0"/>
          </a:p>
          <a:p>
            <a:endParaRPr lang="ru-RU" sz="900" dirty="0"/>
          </a:p>
        </p:txBody>
      </p:sp>
    </p:spTree>
    <p:extLst>
      <p:ext uri="{BB962C8B-B14F-4D97-AF65-F5344CB8AC3E}">
        <p14:creationId xmlns="" xmlns:p14="http://schemas.microsoft.com/office/powerpoint/2010/main" val="34003620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Методологические трудности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4" name="Объект 3">
            <a:extLst>
              <a:ext uri="{FF2B5EF4-FFF2-40B4-BE49-F238E27FC236}">
                <a16:creationId xmlns:a16="http://schemas.microsoft.com/office/drawing/2014/main" xmlns="" id="{79A4AE57-A108-41B3-A236-E1B8BAD5E19F}"/>
              </a:ext>
            </a:extLst>
          </p:cNvPr>
          <p:cNvSpPr txBox="1">
            <a:spLocks/>
          </p:cNvSpPr>
          <p:nvPr/>
        </p:nvSpPr>
        <p:spPr>
          <a:xfrm>
            <a:off x="1692463" y="1354999"/>
            <a:ext cx="6983993" cy="324700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/>
              <a:t>Многие методики </a:t>
            </a:r>
            <a:r>
              <a:rPr lang="ru-RU" sz="1400" b="1" dirty="0" smtClean="0"/>
              <a:t>не </a:t>
            </a:r>
            <a:r>
              <a:rPr lang="ru-RU" sz="1400" b="1" dirty="0" smtClean="0"/>
              <a:t>учитывали </a:t>
            </a:r>
            <a:r>
              <a:rPr lang="ru-RU" sz="1400" b="1" dirty="0" smtClean="0"/>
              <a:t>следующих характеристик: </a:t>
            </a:r>
          </a:p>
          <a:p>
            <a:r>
              <a:rPr lang="ru-RU" sz="900" dirty="0" smtClean="0"/>
              <a:t>1. Предложенные методики ориентированы на </a:t>
            </a:r>
            <a:r>
              <a:rPr lang="ru-RU" sz="900" dirty="0" err="1" smtClean="0"/>
              <a:t>бизнес-модели</a:t>
            </a:r>
            <a:r>
              <a:rPr lang="ru-RU" sz="900" dirty="0" smtClean="0"/>
              <a:t>. </a:t>
            </a:r>
          </a:p>
          <a:p>
            <a:pPr algn="just"/>
            <a:r>
              <a:rPr lang="ru-RU" sz="900" dirty="0" smtClean="0"/>
              <a:t>2. Цель диагностики в рамках </a:t>
            </a:r>
            <a:r>
              <a:rPr lang="ru-RU" sz="900" dirty="0" err="1" smtClean="0"/>
              <a:t>бизнес-моделей</a:t>
            </a:r>
            <a:r>
              <a:rPr lang="ru-RU" sz="900" dirty="0" smtClean="0"/>
              <a:t> увеличение прибыли предприятия. </a:t>
            </a:r>
          </a:p>
          <a:p>
            <a:pPr algn="just"/>
            <a:r>
              <a:rPr lang="ru-RU" sz="900" dirty="0" smtClean="0"/>
              <a:t>3. Часть методик ориентированных на диагностику состояния корпоративной культуры не учитывают готовность организации к изменениям. </a:t>
            </a:r>
          </a:p>
          <a:p>
            <a:pPr algn="just"/>
            <a:r>
              <a:rPr lang="ru-RU" sz="900" dirty="0" smtClean="0"/>
              <a:t>4. Социология и психология: предметная дилемма. </a:t>
            </a:r>
          </a:p>
          <a:p>
            <a:pPr algn="just"/>
            <a:endParaRPr lang="ru-RU" sz="900" dirty="0" smtClean="0"/>
          </a:p>
          <a:p>
            <a:pPr algn="just"/>
            <a:r>
              <a:rPr lang="ru-RU" sz="1400" b="1" dirty="0" smtClean="0"/>
              <a:t>Преимущества рамочной конструкции </a:t>
            </a:r>
            <a:r>
              <a:rPr lang="ru-RU" sz="1400" b="1" dirty="0" smtClean="0"/>
              <a:t>типологии культур </a:t>
            </a:r>
            <a:endParaRPr lang="ru-RU" sz="1400" b="1" dirty="0" smtClean="0"/>
          </a:p>
          <a:p>
            <a:pPr algn="just"/>
            <a:r>
              <a:rPr lang="ru-RU" sz="1400" b="1" dirty="0" smtClean="0"/>
              <a:t>К.Камерона </a:t>
            </a:r>
            <a:r>
              <a:rPr lang="ru-RU" sz="1400" b="1" dirty="0" smtClean="0"/>
              <a:t>и Р. </a:t>
            </a:r>
            <a:r>
              <a:rPr lang="ru-RU" sz="1400" b="1" dirty="0" err="1" smtClean="0"/>
              <a:t>Куина</a:t>
            </a:r>
            <a:r>
              <a:rPr lang="ru-RU" sz="1400" b="1" dirty="0" smtClean="0"/>
              <a:t>:</a:t>
            </a:r>
            <a:endParaRPr lang="ru-RU" sz="900" dirty="0" smtClean="0"/>
          </a:p>
          <a:p>
            <a:r>
              <a:rPr lang="ru-RU" sz="900" dirty="0" smtClean="0"/>
              <a:t>1</a:t>
            </a:r>
            <a:r>
              <a:rPr lang="ru-RU" sz="900" dirty="0" smtClean="0"/>
              <a:t>. </a:t>
            </a:r>
            <a:r>
              <a:rPr lang="ru-RU" sz="900" dirty="0" smtClean="0"/>
              <a:t>Легкость и понятность методики оценки. </a:t>
            </a:r>
            <a:endParaRPr lang="ru-RU" sz="900" dirty="0" smtClean="0"/>
          </a:p>
          <a:p>
            <a:pPr algn="just"/>
            <a:r>
              <a:rPr lang="ru-RU" sz="900" dirty="0" smtClean="0"/>
              <a:t>2. </a:t>
            </a:r>
            <a:r>
              <a:rPr lang="ru-RU" sz="900" dirty="0" smtClean="0"/>
              <a:t>Возможность адаптировать инструментарий для оценки образовательной организации. </a:t>
            </a:r>
            <a:endParaRPr lang="ru-RU" sz="900" dirty="0" smtClean="0"/>
          </a:p>
          <a:p>
            <a:pPr algn="just"/>
            <a:r>
              <a:rPr lang="ru-RU" sz="900" dirty="0" smtClean="0"/>
              <a:t>3. </a:t>
            </a:r>
            <a:r>
              <a:rPr lang="ru-RU" sz="900" dirty="0" smtClean="0"/>
              <a:t>Связь типов культуры с готовностью к организационным изменениям . </a:t>
            </a:r>
            <a:endParaRPr lang="ru-RU" sz="900" dirty="0" smtClean="0"/>
          </a:p>
          <a:p>
            <a:pPr algn="just"/>
            <a:r>
              <a:rPr lang="ru-RU" sz="900" dirty="0" smtClean="0"/>
              <a:t>4. </a:t>
            </a:r>
            <a:r>
              <a:rPr lang="ru-RU" sz="900" dirty="0" smtClean="0"/>
              <a:t>Возможность определения типа лидерства, критериев эффективности его работы . </a:t>
            </a:r>
          </a:p>
          <a:p>
            <a:pPr algn="just"/>
            <a:r>
              <a:rPr lang="ru-RU" sz="900" dirty="0" smtClean="0"/>
              <a:t>5. Существуют четкие рекомендации по изменению типа организационной культуры. </a:t>
            </a:r>
            <a:endParaRPr lang="ru-RU" sz="900" dirty="0" smtClean="0"/>
          </a:p>
          <a:p>
            <a:endParaRPr lang="ru-RU" sz="900" dirty="0" smtClean="0"/>
          </a:p>
          <a:p>
            <a:endParaRPr lang="ru-RU" sz="900" dirty="0" smtClean="0"/>
          </a:p>
          <a:p>
            <a:endParaRPr lang="ru-RU" sz="900" dirty="0" smtClean="0"/>
          </a:p>
          <a:p>
            <a:endParaRPr lang="ru-RU" sz="900" dirty="0"/>
          </a:p>
        </p:txBody>
      </p:sp>
    </p:spTree>
    <p:extLst>
      <p:ext uri="{BB962C8B-B14F-4D97-AF65-F5344CB8AC3E}">
        <p14:creationId xmlns="" xmlns:p14="http://schemas.microsoft.com/office/powerpoint/2010/main" val="34003620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Диагностика организационной культуры К.Камерона и </a:t>
            </a:r>
            <a:r>
              <a:rPr lang="ru-RU" b="1" dirty="0" err="1" smtClean="0"/>
              <a:t>Р.Куина</a:t>
            </a:r>
            <a:r>
              <a:rPr lang="ru-RU" b="1" dirty="0" smtClean="0"/>
              <a:t> (</a:t>
            </a:r>
            <a:r>
              <a:rPr lang="en-US" b="1" dirty="0" smtClean="0"/>
              <a:t>OCAI</a:t>
            </a:r>
            <a:r>
              <a:rPr lang="ru-RU" b="1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4" name="Объект 3">
            <a:extLst>
              <a:ext uri="{FF2B5EF4-FFF2-40B4-BE49-F238E27FC236}">
                <a16:creationId xmlns:a16="http://schemas.microsoft.com/office/drawing/2014/main" xmlns="" id="{79A4AE57-A108-41B3-A236-E1B8BAD5E19F}"/>
              </a:ext>
            </a:extLst>
          </p:cNvPr>
          <p:cNvSpPr txBox="1">
            <a:spLocks/>
          </p:cNvSpPr>
          <p:nvPr/>
        </p:nvSpPr>
        <p:spPr>
          <a:xfrm>
            <a:off x="1692463" y="1354999"/>
            <a:ext cx="6983993" cy="324700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900" dirty="0" smtClean="0"/>
          </a:p>
          <a:p>
            <a:r>
              <a:rPr lang="ru-RU" sz="900" dirty="0" smtClean="0"/>
              <a:t>. </a:t>
            </a:r>
          </a:p>
          <a:p>
            <a:endParaRPr lang="ru-RU" sz="900" dirty="0" smtClean="0"/>
          </a:p>
          <a:p>
            <a:endParaRPr lang="ru-RU" sz="900" dirty="0" smtClean="0"/>
          </a:p>
          <a:p>
            <a:endParaRPr lang="ru-RU" sz="9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835696" y="1599642"/>
          <a:ext cx="6912768" cy="29260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456384"/>
                <a:gridCol w="34563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Клан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Адхократия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Бюрократия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Рынок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5292080" y="1491630"/>
            <a:ext cx="0" cy="3204356"/>
          </a:xfrm>
          <a:prstGeom prst="straightConnector1">
            <a:avLst/>
          </a:prstGeom>
          <a:ln w="28575" cmpd="sng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727684" y="3075806"/>
            <a:ext cx="7128792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19872" y="1239602"/>
            <a:ext cx="3852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Гибкость и дискретность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455876" y="4695986"/>
            <a:ext cx="3852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Стабильность и контроль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331640" y="1599642"/>
            <a:ext cx="400110" cy="29163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400" dirty="0" smtClean="0"/>
              <a:t>Внутренний фокус и интеграция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8743891" y="1383618"/>
            <a:ext cx="400110" cy="327636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ru-RU" sz="1400" dirty="0" smtClean="0"/>
              <a:t>Внешний фокус и дифференциация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34003620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Методика проведения </a:t>
            </a:r>
            <a:r>
              <a:rPr lang="en-US" b="1" dirty="0" smtClean="0"/>
              <a:t>OCAI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1275606"/>
            <a:ext cx="3744416" cy="3683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088" y="1220787"/>
            <a:ext cx="3204356" cy="392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152170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Организационная </a:t>
            </a:r>
            <a:r>
              <a:rPr lang="ru-RU" b="1" dirty="0" smtClean="0"/>
              <a:t>культура</a:t>
            </a:r>
            <a:r>
              <a:rPr lang="ru-RU" b="1" dirty="0" smtClean="0"/>
              <a:t>: Профиль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Второй Санкт-Петербургской Гимназии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1727685" y="1239602"/>
          <a:ext cx="7092787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9641556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1660" y="1185254"/>
            <a:ext cx="6336704" cy="395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5676" y="195486"/>
            <a:ext cx="7110566" cy="828093"/>
          </a:xfrm>
        </p:spPr>
        <p:txBody>
          <a:bodyPr>
            <a:normAutofit/>
          </a:bodyPr>
          <a:lstStyle/>
          <a:p>
            <a:r>
              <a:rPr lang="ru-RU" b="1" dirty="0" smtClean="0"/>
              <a:t>Организационная </a:t>
            </a:r>
            <a:r>
              <a:rPr lang="ru-RU" b="1" dirty="0" smtClean="0"/>
              <a:t>культура: Профиль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Второй Санкт-Петербургской Гимназии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4" name="TextBox 1"/>
          <p:cNvSpPr txBox="1"/>
          <p:nvPr/>
        </p:nvSpPr>
        <p:spPr>
          <a:xfrm rot="18935685">
            <a:off x="2856466" y="2231526"/>
            <a:ext cx="1965781" cy="2792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dirty="0" smtClean="0"/>
              <a:t>Внутренний фокус и интеграция</a:t>
            </a:r>
            <a:endParaRPr lang="ru-RU" sz="900" dirty="0"/>
          </a:p>
        </p:txBody>
      </p:sp>
      <p:sp>
        <p:nvSpPr>
          <p:cNvPr id="16" name="TextBox 4"/>
          <p:cNvSpPr txBox="1"/>
          <p:nvPr/>
        </p:nvSpPr>
        <p:spPr>
          <a:xfrm rot="2690783">
            <a:off x="4878942" y="2261749"/>
            <a:ext cx="16666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i="1" dirty="0" smtClean="0"/>
              <a:t>Гибкость и дискретность</a:t>
            </a:r>
            <a:endParaRPr lang="ru-RU" sz="900" i="1" dirty="0"/>
          </a:p>
        </p:txBody>
      </p:sp>
      <p:sp>
        <p:nvSpPr>
          <p:cNvPr id="17" name="TextBox 4"/>
          <p:cNvSpPr txBox="1"/>
          <p:nvPr/>
        </p:nvSpPr>
        <p:spPr>
          <a:xfrm rot="2690796">
            <a:off x="2888237" y="4030589"/>
            <a:ext cx="1986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i="1" dirty="0" smtClean="0"/>
              <a:t>Стабильность и контроль</a:t>
            </a:r>
            <a:endParaRPr lang="ru-RU" sz="900" i="1" dirty="0"/>
          </a:p>
        </p:txBody>
      </p:sp>
      <p:sp>
        <p:nvSpPr>
          <p:cNvPr id="18" name="TextBox 1"/>
          <p:cNvSpPr txBox="1"/>
          <p:nvPr/>
        </p:nvSpPr>
        <p:spPr>
          <a:xfrm rot="18885606">
            <a:off x="4824396" y="3956644"/>
            <a:ext cx="2157009" cy="49415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dirty="0" smtClean="0"/>
              <a:t>Внешний фокус и дифференциация</a:t>
            </a:r>
            <a:endParaRPr lang="ru-RU" sz="900" dirty="0"/>
          </a:p>
        </p:txBody>
      </p:sp>
    </p:spTree>
    <p:extLst>
      <p:ext uri="{BB962C8B-B14F-4D97-AF65-F5344CB8AC3E}">
        <p14:creationId xmlns="" xmlns:p14="http://schemas.microsoft.com/office/powerpoint/2010/main" val="9641556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Организационная </a:t>
            </a:r>
            <a:r>
              <a:rPr lang="ru-RU" b="1" dirty="0" smtClean="0"/>
              <a:t>культура: Профиль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Второй Санкт-Петербургской Гимназии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1511660" y="1239602"/>
          <a:ext cx="7236804" cy="3903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"/>
          <p:cNvSpPr txBox="1"/>
          <p:nvPr/>
        </p:nvSpPr>
        <p:spPr>
          <a:xfrm rot="18935685">
            <a:off x="2856466" y="2231526"/>
            <a:ext cx="1965781" cy="2792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dirty="0" smtClean="0"/>
              <a:t>Внутренний фокус и интеграция</a:t>
            </a:r>
            <a:endParaRPr lang="ru-RU" sz="900" dirty="0"/>
          </a:p>
        </p:txBody>
      </p:sp>
      <p:sp>
        <p:nvSpPr>
          <p:cNvPr id="16" name="TextBox 4"/>
          <p:cNvSpPr txBox="1"/>
          <p:nvPr/>
        </p:nvSpPr>
        <p:spPr>
          <a:xfrm rot="2690783">
            <a:off x="4878942" y="2261749"/>
            <a:ext cx="16666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i="1" dirty="0" smtClean="0"/>
              <a:t>Гибкость и дискретность</a:t>
            </a:r>
            <a:endParaRPr lang="ru-RU" sz="900" i="1" dirty="0"/>
          </a:p>
        </p:txBody>
      </p:sp>
      <p:sp>
        <p:nvSpPr>
          <p:cNvPr id="17" name="TextBox 4"/>
          <p:cNvSpPr txBox="1"/>
          <p:nvPr/>
        </p:nvSpPr>
        <p:spPr>
          <a:xfrm rot="2690796">
            <a:off x="2888237" y="4030589"/>
            <a:ext cx="1986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i="1" dirty="0" smtClean="0"/>
              <a:t>Стабильность и контроль</a:t>
            </a:r>
            <a:endParaRPr lang="ru-RU" sz="900" i="1" dirty="0"/>
          </a:p>
        </p:txBody>
      </p:sp>
      <p:sp>
        <p:nvSpPr>
          <p:cNvPr id="18" name="TextBox 1"/>
          <p:cNvSpPr txBox="1"/>
          <p:nvPr/>
        </p:nvSpPr>
        <p:spPr>
          <a:xfrm rot="18885606">
            <a:off x="4824396" y="3956644"/>
            <a:ext cx="2157009" cy="49415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dirty="0" smtClean="0"/>
              <a:t>Внешний фокус и дифференциация</a:t>
            </a:r>
            <a:endParaRPr lang="ru-RU" sz="900" dirty="0"/>
          </a:p>
        </p:txBody>
      </p:sp>
    </p:spTree>
    <p:extLst>
      <p:ext uri="{BB962C8B-B14F-4D97-AF65-F5344CB8AC3E}">
        <p14:creationId xmlns="" xmlns:p14="http://schemas.microsoft.com/office/powerpoint/2010/main" val="9641556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МОФ201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ontrol xmlns="http://schemas.microsoft.com/VisualStudio/2011/storyboarding/control">
  <Id Name="c3dd6c66-2e05-4d33-9e0f-664cba477aa4" Revision="1" Stencil="System.MyShapes" StencilVersion="1.0"/>
</Control>
</file>

<file path=customXml/item2.xml><?xml version="1.0" encoding="utf-8"?>
<Control xmlns="http://schemas.microsoft.com/VisualStudio/2011/storyboarding/control">
  <Id Name="c3dd6c66-2e05-4d33-9e0f-664cba477aa4" Revision="1" Stencil="System.MyShapes" StencilVersion="1.0"/>
</Control>
</file>

<file path=customXml/itemProps1.xml><?xml version="1.0" encoding="utf-8"?>
<ds:datastoreItem xmlns:ds="http://schemas.openxmlformats.org/officeDocument/2006/customXml" ds:itemID="{5F449AF6-F624-45D8-A2A5-00D02B541F72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5AF39C9F-930B-4A50-9738-9CC92B4C5057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12813</TotalTime>
  <Words>424</Words>
  <Application>Microsoft Office PowerPoint</Application>
  <PresentationFormat>Экран (16:9)</PresentationFormat>
  <Paragraphs>92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Организационная культура школы. Диагностический инструментарий. Интерпретация результатов. </vt:lpstr>
      <vt:lpstr>Начало пути</vt:lpstr>
      <vt:lpstr>Методологические трудности</vt:lpstr>
      <vt:lpstr>Диагностика организационной культуры К.Камерона и Р.Куина (OCAI)</vt:lpstr>
      <vt:lpstr>Методика проведения OCAI </vt:lpstr>
      <vt:lpstr>Организационная культура: Профиль Второй Санкт-Петербургской Гимназии</vt:lpstr>
      <vt:lpstr>Организационная культура: Профиль Второй Санкт-Петербургской Гимназии</vt:lpstr>
      <vt:lpstr>Организационная культура: Профиль  Второй Санкт-Петербургской Гимназии</vt:lpstr>
      <vt:lpstr>Организационная культура: Профиль школы №N Адмиралтейского района  г. Санкт-Петербурга</vt:lpstr>
      <vt:lpstr>Организационная культура: Профиль школы №N Фрунзенского района  г. Санкт-Петербурга</vt:lpstr>
      <vt:lpstr>Организационная культура: Профиль школы №N Центрального района  г. Санкт-Петербурга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Николаева Елена Борисовна</dc:creator>
  <cp:lastModifiedBy>Наталья</cp:lastModifiedBy>
  <cp:revision>329</cp:revision>
  <cp:lastPrinted>2017-03-30T08:39:18Z</cp:lastPrinted>
  <dcterms:created xsi:type="dcterms:W3CDTF">2017-03-23T13:26:11Z</dcterms:created>
  <dcterms:modified xsi:type="dcterms:W3CDTF">2022-03-28T06:57:33Z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