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09" r:id="rId4"/>
  </p:sldMasterIdLst>
  <p:notesMasterIdLst>
    <p:notesMasterId r:id="rId44"/>
  </p:notesMasterIdLst>
  <p:handoutMasterIdLst>
    <p:handoutMasterId r:id="rId45"/>
  </p:handoutMasterIdLst>
  <p:sldIdLst>
    <p:sldId id="274" r:id="rId5"/>
    <p:sldId id="261" r:id="rId6"/>
    <p:sldId id="292" r:id="rId7"/>
    <p:sldId id="315" r:id="rId8"/>
    <p:sldId id="320" r:id="rId9"/>
    <p:sldId id="316" r:id="rId10"/>
    <p:sldId id="317" r:id="rId11"/>
    <p:sldId id="319" r:id="rId12"/>
    <p:sldId id="321" r:id="rId13"/>
    <p:sldId id="322" r:id="rId14"/>
    <p:sldId id="275" r:id="rId15"/>
    <p:sldId id="323" r:id="rId16"/>
    <p:sldId id="324" r:id="rId17"/>
    <p:sldId id="325" r:id="rId18"/>
    <p:sldId id="301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293" r:id="rId43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87" d="100"/>
          <a:sy n="87" d="100"/>
        </p:scale>
        <p:origin x="-8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\Desktop\&#1048;&#1089;&#1089;&#1083;&#1077;&#1076;&#1086;&#1074;&#1072;&#1085;&#1080;&#1103;\&#1074;&#1090;&#1086;&#1088;&#1072;&#1103;%20&#1075;&#1080;&#1084;&#1085;&#1072;&#1079;&#1080;&#1103;\2020-2021\&#1050;&#1072;&#1084;&#1077;&#1088;&#1086;&#1085;%20&#1050;&#1091;&#1080;&#1085;%20&#1088;&#1077;&#1079;&#1091;&#1083;&#1100;&#1090;&#1072;&#1090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\Desktop\&#1048;&#1089;&#1089;&#1083;&#1077;&#1076;&#1086;&#1074;&#1072;&#1085;&#1080;&#1103;\&#1074;&#1090;&#1086;&#1088;&#1072;&#1103;%20&#1075;&#1080;&#1084;&#1085;&#1072;&#1079;&#1080;&#1103;\2020-2021\&#1050;&#1072;&#1084;&#1077;&#1088;&#1086;&#1085;%20&#1050;&#1091;&#1080;&#1085;%20&#1088;&#1077;&#1079;&#1091;&#1083;&#1100;&#1090;&#1072;&#1090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\Desktop\&#1048;&#1089;&#1089;&#1083;&#1077;&#1076;&#1086;&#1074;&#1072;&#1085;&#1080;&#1103;\&#1074;&#1090;&#1086;&#1088;&#1072;&#1103;%20&#1075;&#1080;&#1084;&#1085;&#1072;&#1079;&#1080;&#1103;\2020-2021\&#1050;&#1072;&#1084;&#1077;&#1088;&#1086;&#1085;%20&#1050;&#1091;&#1080;&#1085;%20&#1088;&#1077;&#1079;&#1091;&#1083;&#1100;&#1090;&#1072;&#1090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\Desktop\&#1048;&#1089;&#1089;&#1083;&#1077;&#1076;&#1086;&#1074;&#1072;&#1085;&#1080;&#1103;\&#1074;&#1090;&#1086;&#1088;&#1072;&#1103;%20&#1075;&#1080;&#1084;&#1085;&#1072;&#1079;&#1080;&#1103;\2020-2021\&#1050;&#1072;&#1084;&#1077;&#1088;&#1086;&#1085;%20&#1050;&#1091;&#1080;&#1085;%20&#1088;&#1077;&#1079;&#1091;&#1083;&#1100;&#1090;&#1072;&#1090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rgbClr val="0072DF"/>
                </a:solidFill>
              </a:defRPr>
            </a:pPr>
            <a:r>
              <a:rPr lang="ru-RU" sz="1400" dirty="0" smtClean="0">
                <a:solidFill>
                  <a:srgbClr val="0072DF"/>
                </a:solidFill>
              </a:rPr>
              <a:t>Весь коллектив</a:t>
            </a:r>
            <a:endParaRPr lang="ru-RU" sz="1400" dirty="0">
              <a:solidFill>
                <a:srgbClr val="0072DF"/>
              </a:solidFill>
            </a:endParaRPr>
          </a:p>
        </c:rich>
      </c:tx>
      <c:layout>
        <c:manualLayout>
          <c:xMode val="edge"/>
          <c:yMode val="edge"/>
          <c:x val="1.6555098079207332E-2"/>
          <c:y val="9.759476297792623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3964584366247874"/>
          <c:y val="0.11936095666433909"/>
          <c:w val="0.42868205356950401"/>
          <c:h val="0.79466420485371292"/>
        </c:manualLayout>
      </c:layout>
      <c:radarChart>
        <c:radarStyle val="marker"/>
        <c:varyColors val="0"/>
        <c:ser>
          <c:idx val="0"/>
          <c:order val="0"/>
          <c:tx>
            <c:strRef>
              <c:f>ОБЩЕЕ!$B$13</c:f>
              <c:strCache>
                <c:ptCount val="1"/>
                <c:pt idx="0">
                  <c:v>Теперь </c:v>
                </c:pt>
              </c:strCache>
            </c:strRef>
          </c:tx>
          <c:spPr>
            <a:ln w="50800">
              <a:solidFill>
                <a:srgbClr val="F26F21"/>
              </a:solidFill>
            </a:ln>
          </c:spPr>
          <c:marker>
            <c:symbol val="none"/>
          </c:marker>
          <c:cat>
            <c:strRef>
              <c:f>ОБЩЕЕ!$A$14:$A$17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ОБЩЕЕ!$B$14:$B$17</c:f>
              <c:numCache>
                <c:formatCode>General</c:formatCode>
                <c:ptCount val="4"/>
                <c:pt idx="0">
                  <c:v>29</c:v>
                </c:pt>
                <c:pt idx="1">
                  <c:v>16</c:v>
                </c:pt>
                <c:pt idx="2">
                  <c:v>27</c:v>
                </c:pt>
                <c:pt idx="3">
                  <c:v>26</c:v>
                </c:pt>
              </c:numCache>
            </c:numRef>
          </c:val>
        </c:ser>
        <c:ser>
          <c:idx val="1"/>
          <c:order val="1"/>
          <c:tx>
            <c:strRef>
              <c:f>ОБЩЕЕ!$C$13</c:f>
              <c:strCache>
                <c:ptCount val="1"/>
                <c:pt idx="0">
                  <c:v>Предпочтительно</c:v>
                </c:pt>
              </c:strCache>
            </c:strRef>
          </c:tx>
          <c:spPr>
            <a:ln w="50800">
              <a:solidFill>
                <a:srgbClr val="01BFF1"/>
              </a:solidFill>
              <a:prstDash val="dash"/>
            </a:ln>
          </c:spPr>
          <c:marker>
            <c:symbol val="none"/>
          </c:marker>
          <c:cat>
            <c:strRef>
              <c:f>ОБЩЕЕ!$A$14:$A$17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ОБЩЕЕ!$C$14:$C$17</c:f>
              <c:numCache>
                <c:formatCode>General</c:formatCode>
                <c:ptCount val="4"/>
                <c:pt idx="0">
                  <c:v>45</c:v>
                </c:pt>
                <c:pt idx="1">
                  <c:v>21</c:v>
                </c:pt>
                <c:pt idx="2">
                  <c:v>18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830848"/>
        <c:axId val="102832384"/>
      </c:radarChart>
      <c:catAx>
        <c:axId val="10283084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2832384"/>
        <c:crosses val="autoZero"/>
        <c:auto val="1"/>
        <c:lblAlgn val="ctr"/>
        <c:lblOffset val="100"/>
        <c:noMultiLvlLbl val="0"/>
      </c:catAx>
      <c:valAx>
        <c:axId val="102832384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02830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175693579652012"/>
          <c:y val="0.10229391239217828"/>
          <c:w val="0.35379866579177632"/>
          <c:h val="0.10771449402158077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06489824794075"/>
          <c:y val="9.8213215960753816E-2"/>
          <c:w val="0.44700713198720632"/>
          <c:h val="0.83704288848080088"/>
        </c:manualLayout>
      </c:layout>
      <c:radarChart>
        <c:radarStyle val="marker"/>
        <c:varyColors val="0"/>
        <c:ser>
          <c:idx val="0"/>
          <c:order val="0"/>
          <c:tx>
            <c:strRef>
              <c:f>а!$B$10</c:f>
              <c:strCache>
                <c:ptCount val="1"/>
                <c:pt idx="0">
                  <c:v>Теперь </c:v>
                </c:pt>
              </c:strCache>
            </c:strRef>
          </c:tx>
          <c:spPr>
            <a:ln w="50800">
              <a:solidFill>
                <a:srgbClr val="F26F21"/>
              </a:solidFill>
            </a:ln>
          </c:spPr>
          <c:marker>
            <c:symbol val="none"/>
          </c:marker>
          <c:cat>
            <c:strRef>
              <c:f>а!$A$11:$A$14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а!$B$11:$B$14</c:f>
              <c:numCache>
                <c:formatCode>General</c:formatCode>
                <c:ptCount val="4"/>
                <c:pt idx="0">
                  <c:v>44</c:v>
                </c:pt>
                <c:pt idx="1">
                  <c:v>20</c:v>
                </c:pt>
                <c:pt idx="2">
                  <c:v>16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а!$C$10</c:f>
              <c:strCache>
                <c:ptCount val="1"/>
                <c:pt idx="0">
                  <c:v>Предпочтительно</c:v>
                </c:pt>
              </c:strCache>
            </c:strRef>
          </c:tx>
          <c:spPr>
            <a:ln w="50800">
              <a:solidFill>
                <a:srgbClr val="01BFF1"/>
              </a:solidFill>
              <a:prstDash val="dash"/>
            </a:ln>
          </c:spPr>
          <c:marker>
            <c:symbol val="none"/>
          </c:marker>
          <c:cat>
            <c:strRef>
              <c:f>а!$A$11:$A$14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а!$C$11:$C$14</c:f>
              <c:numCache>
                <c:formatCode>General</c:formatCode>
                <c:ptCount val="4"/>
                <c:pt idx="0">
                  <c:v>44</c:v>
                </c:pt>
                <c:pt idx="1">
                  <c:v>27</c:v>
                </c:pt>
                <c:pt idx="2">
                  <c:v>18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944192"/>
        <c:axId val="103945728"/>
      </c:radarChart>
      <c:catAx>
        <c:axId val="10394419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3945728"/>
        <c:crosses val="autoZero"/>
        <c:auto val="1"/>
        <c:lblAlgn val="ctr"/>
        <c:lblOffset val="100"/>
        <c:noMultiLvlLbl val="0"/>
      </c:catAx>
      <c:valAx>
        <c:axId val="103945728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03944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386649100267351"/>
          <c:y val="5.8866008352013194E-2"/>
          <c:w val="0.41480943437793788"/>
          <c:h val="0.11490427867141687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38244390079112"/>
          <c:y val="7.1584093641790844E-2"/>
          <c:w val="0.47022439683572581"/>
          <c:h val="0.84998942083015505"/>
        </c:manualLayout>
      </c:layout>
      <c:radarChart>
        <c:radarStyle val="marker"/>
        <c:varyColors val="0"/>
        <c:ser>
          <c:idx val="0"/>
          <c:order val="0"/>
          <c:tx>
            <c:strRef>
              <c:f>'226'!$B$13</c:f>
              <c:strCache>
                <c:ptCount val="1"/>
                <c:pt idx="0">
                  <c:v>Теперь </c:v>
                </c:pt>
              </c:strCache>
            </c:strRef>
          </c:tx>
          <c:spPr>
            <a:ln w="50800">
              <a:solidFill>
                <a:srgbClr val="F26F21"/>
              </a:solidFill>
            </a:ln>
          </c:spPr>
          <c:marker>
            <c:symbol val="none"/>
          </c:marker>
          <c:cat>
            <c:strRef>
              <c:f>'226'!$A$14:$A$17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'226'!$B$14:$B$17</c:f>
              <c:numCache>
                <c:formatCode>General</c:formatCode>
                <c:ptCount val="4"/>
                <c:pt idx="0">
                  <c:v>23</c:v>
                </c:pt>
                <c:pt idx="1">
                  <c:v>28</c:v>
                </c:pt>
                <c:pt idx="2">
                  <c:v>32</c:v>
                </c:pt>
                <c:pt idx="3">
                  <c:v>17</c:v>
                </c:pt>
              </c:numCache>
            </c:numRef>
          </c:val>
        </c:ser>
        <c:ser>
          <c:idx val="1"/>
          <c:order val="1"/>
          <c:tx>
            <c:strRef>
              <c:f>'226'!$C$13</c:f>
              <c:strCache>
                <c:ptCount val="1"/>
                <c:pt idx="0">
                  <c:v>Предпочтительно</c:v>
                </c:pt>
              </c:strCache>
            </c:strRef>
          </c:tx>
          <c:spPr>
            <a:ln w="50800">
              <a:solidFill>
                <a:srgbClr val="01BFF1"/>
              </a:solidFill>
              <a:prstDash val="dash"/>
            </a:ln>
          </c:spPr>
          <c:marker>
            <c:symbol val="none"/>
          </c:marker>
          <c:cat>
            <c:strRef>
              <c:f>'226'!$A$14:$A$17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'226'!$C$14:$C$17</c:f>
              <c:numCache>
                <c:formatCode>General</c:formatCode>
                <c:ptCount val="4"/>
                <c:pt idx="0">
                  <c:v>50</c:v>
                </c:pt>
                <c:pt idx="1">
                  <c:v>25</c:v>
                </c:pt>
                <c:pt idx="2">
                  <c:v>11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959168"/>
        <c:axId val="103965056"/>
      </c:radarChart>
      <c:catAx>
        <c:axId val="103959168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3965056"/>
        <c:crosses val="autoZero"/>
        <c:auto val="1"/>
        <c:lblAlgn val="ctr"/>
        <c:lblOffset val="100"/>
        <c:noMultiLvlLbl val="0"/>
      </c:catAx>
      <c:valAx>
        <c:axId val="10396505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03959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60989935358657"/>
          <c:y val="0.11303830171792398"/>
          <c:w val="0.38150664665377326"/>
          <c:h val="6.1481626825291062E-2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22913958858941"/>
          <c:y val="0.10974222425095419"/>
          <c:w val="0.44066651709680588"/>
          <c:h val="0.82882473024205305"/>
        </c:manualLayout>
      </c:layout>
      <c:radarChart>
        <c:radarStyle val="marker"/>
        <c:varyColors val="0"/>
        <c:ser>
          <c:idx val="0"/>
          <c:order val="0"/>
          <c:tx>
            <c:strRef>
              <c:f>'204'!$B$12</c:f>
              <c:strCache>
                <c:ptCount val="1"/>
                <c:pt idx="0">
                  <c:v>Теперь </c:v>
                </c:pt>
              </c:strCache>
            </c:strRef>
          </c:tx>
          <c:spPr>
            <a:ln w="50800">
              <a:solidFill>
                <a:srgbClr val="F26F21"/>
              </a:solidFill>
            </a:ln>
          </c:spPr>
          <c:marker>
            <c:symbol val="none"/>
          </c:marker>
          <c:cat>
            <c:strRef>
              <c:f>'204'!$A$13:$A$16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'204'!$B$13:$B$16</c:f>
              <c:numCache>
                <c:formatCode>General</c:formatCode>
                <c:ptCount val="4"/>
                <c:pt idx="0">
                  <c:v>41</c:v>
                </c:pt>
                <c:pt idx="1">
                  <c:v>24</c:v>
                </c:pt>
                <c:pt idx="2">
                  <c:v>19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'204'!$C$12</c:f>
              <c:strCache>
                <c:ptCount val="1"/>
                <c:pt idx="0">
                  <c:v>Предпочтительно</c:v>
                </c:pt>
              </c:strCache>
            </c:strRef>
          </c:tx>
          <c:spPr>
            <a:ln w="50800">
              <a:solidFill>
                <a:srgbClr val="00C1F4"/>
              </a:solidFill>
              <a:prstDash val="dash"/>
            </a:ln>
          </c:spPr>
          <c:marker>
            <c:symbol val="none"/>
          </c:marker>
          <c:cat>
            <c:strRef>
              <c:f>'204'!$A$13:$A$16</c:f>
              <c:strCache>
                <c:ptCount val="4"/>
                <c:pt idx="0">
                  <c:v>Клан</c:v>
                </c:pt>
                <c:pt idx="1">
                  <c:v>Адхократия</c:v>
                </c:pt>
                <c:pt idx="2">
                  <c:v>Рынок</c:v>
                </c:pt>
                <c:pt idx="3">
                  <c:v>Бюрократия</c:v>
                </c:pt>
              </c:strCache>
            </c:strRef>
          </c:cat>
          <c:val>
            <c:numRef>
              <c:f>'204'!$C$13:$C$16</c:f>
              <c:numCache>
                <c:formatCode>General</c:formatCode>
                <c:ptCount val="4"/>
                <c:pt idx="0">
                  <c:v>52</c:v>
                </c:pt>
                <c:pt idx="1">
                  <c:v>23</c:v>
                </c:pt>
                <c:pt idx="2">
                  <c:v>14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011264"/>
        <c:axId val="104012800"/>
      </c:radarChart>
      <c:catAx>
        <c:axId val="104011264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4012800"/>
        <c:crosses val="autoZero"/>
        <c:auto val="1"/>
        <c:lblAlgn val="ctr"/>
        <c:lblOffset val="100"/>
        <c:noMultiLvlLbl val="0"/>
      </c:catAx>
      <c:valAx>
        <c:axId val="104012800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crossAx val="104011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39319667429271"/>
          <c:y val="0.1268367505052404"/>
          <c:w val="0.36440962342052696"/>
          <c:h val="8.6876609268728491E-2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46F190-0ABA-498C-A998-13523C8AA2A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475E39-0ECE-46BF-B9B7-67EAF059276A}">
      <dgm:prSet phldrT="[Текст]"/>
      <dgm:spPr/>
      <dgm:t>
        <a:bodyPr/>
        <a:lstStyle/>
        <a:p>
          <a:r>
            <a:rPr lang="ru-RU" dirty="0"/>
            <a:t>Групповые факторы</a:t>
          </a:r>
        </a:p>
      </dgm:t>
    </dgm:pt>
    <dgm:pt modelId="{A5644299-495B-49EB-B019-DFE581DB480E}" type="parTrans" cxnId="{90E2331F-0E48-4C69-AEDD-7031CDE68CAD}">
      <dgm:prSet/>
      <dgm:spPr/>
      <dgm:t>
        <a:bodyPr/>
        <a:lstStyle/>
        <a:p>
          <a:endParaRPr lang="ru-RU"/>
        </a:p>
      </dgm:t>
    </dgm:pt>
    <dgm:pt modelId="{466A8F3A-C2A9-4BC0-815E-27BD3E051619}" type="sibTrans" cxnId="{90E2331F-0E48-4C69-AEDD-7031CDE68CAD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D1B58E0B-65E3-4FEE-9CE7-71A35C14297A}">
      <dgm:prSet phldrT="[Текст]"/>
      <dgm:spPr/>
      <dgm:t>
        <a:bodyPr/>
        <a:lstStyle/>
        <a:p>
          <a:r>
            <a:rPr lang="ru-RU" dirty="0"/>
            <a:t>Внутренние характеристики организации</a:t>
          </a:r>
        </a:p>
      </dgm:t>
    </dgm:pt>
    <dgm:pt modelId="{1B2EDFB2-28A1-4455-A4B0-919928DCF997}" type="parTrans" cxnId="{BDA89FC5-10ED-497D-B80E-61041F6E4A2E}">
      <dgm:prSet/>
      <dgm:spPr/>
      <dgm:t>
        <a:bodyPr/>
        <a:lstStyle/>
        <a:p>
          <a:endParaRPr lang="ru-RU"/>
        </a:p>
      </dgm:t>
    </dgm:pt>
    <dgm:pt modelId="{53063588-2E1E-41DC-BE7F-E52805563F47}" type="sibTrans" cxnId="{BDA89FC5-10ED-497D-B80E-61041F6E4A2E}">
      <dgm:prSet/>
      <dgm:spPr/>
      <dgm:t>
        <a:bodyPr/>
        <a:lstStyle/>
        <a:p>
          <a:endParaRPr lang="ru-RU"/>
        </a:p>
      </dgm:t>
    </dgm:pt>
    <dgm:pt modelId="{851B6F78-DD5D-4175-983D-FF189032D403}">
      <dgm:prSet phldrT="[Текст]"/>
      <dgm:spPr/>
      <dgm:t>
        <a:bodyPr/>
        <a:lstStyle/>
        <a:p>
          <a:r>
            <a:rPr lang="ru-RU" dirty="0"/>
            <a:t>Характеристика изменений</a:t>
          </a:r>
        </a:p>
      </dgm:t>
    </dgm:pt>
    <dgm:pt modelId="{F0B3167B-E054-4143-827D-8C538E9C3D0F}" type="parTrans" cxnId="{15C27892-3C95-4EFE-A984-01875373B8A1}">
      <dgm:prSet/>
      <dgm:spPr/>
      <dgm:t>
        <a:bodyPr/>
        <a:lstStyle/>
        <a:p>
          <a:endParaRPr lang="ru-RU"/>
        </a:p>
      </dgm:t>
    </dgm:pt>
    <dgm:pt modelId="{192A8C31-1557-49EB-BB02-51F8B6995898}" type="sibTrans" cxnId="{15C27892-3C95-4EFE-A984-01875373B8A1}">
      <dgm:prSet/>
      <dgm:spPr/>
      <dgm:t>
        <a:bodyPr/>
        <a:lstStyle/>
        <a:p>
          <a:endParaRPr lang="ru-RU"/>
        </a:p>
      </dgm:t>
    </dgm:pt>
    <dgm:pt modelId="{16F8F79A-8117-4FA1-AC31-AB82D0FF64A7}">
      <dgm:prSet phldrT="[Текст]"/>
      <dgm:spPr/>
      <dgm:t>
        <a:bodyPr/>
        <a:lstStyle/>
        <a:p>
          <a:r>
            <a:rPr lang="ru-RU" dirty="0"/>
            <a:t>Внешние факторы</a:t>
          </a:r>
        </a:p>
      </dgm:t>
    </dgm:pt>
    <dgm:pt modelId="{9AB3A765-FB6C-4306-ACC7-99AA6828FDA2}" type="parTrans" cxnId="{4939AC67-637D-43EE-9767-EB3159E64667}">
      <dgm:prSet/>
      <dgm:spPr/>
      <dgm:t>
        <a:bodyPr/>
        <a:lstStyle/>
        <a:p>
          <a:endParaRPr lang="ru-RU"/>
        </a:p>
      </dgm:t>
    </dgm:pt>
    <dgm:pt modelId="{E414E6A7-F16C-4DCD-9F18-77F1F5D660EE}" type="sibTrans" cxnId="{4939AC67-637D-43EE-9767-EB3159E64667}">
      <dgm:prSet/>
      <dgm:spPr/>
      <dgm:t>
        <a:bodyPr/>
        <a:lstStyle/>
        <a:p>
          <a:endParaRPr lang="ru-RU"/>
        </a:p>
      </dgm:t>
    </dgm:pt>
    <dgm:pt modelId="{A5EEAFBF-59F3-4F80-9529-445CC5380F67}">
      <dgm:prSet phldrT="[Текст]"/>
      <dgm:spPr/>
      <dgm:t>
        <a:bodyPr/>
        <a:lstStyle/>
        <a:p>
          <a:r>
            <a:rPr lang="ru-RU" dirty="0"/>
            <a:t>Фактор управления</a:t>
          </a:r>
        </a:p>
      </dgm:t>
    </dgm:pt>
    <dgm:pt modelId="{544D8540-62BB-49E4-91CB-1612C98D2C25}" type="parTrans" cxnId="{2433F1D5-60E9-416E-BF31-CCB07CC1A63B}">
      <dgm:prSet/>
      <dgm:spPr/>
      <dgm:t>
        <a:bodyPr/>
        <a:lstStyle/>
        <a:p>
          <a:endParaRPr lang="ru-RU"/>
        </a:p>
      </dgm:t>
    </dgm:pt>
    <dgm:pt modelId="{8771A789-854E-4A2E-8ECA-8F0FB8A36ADA}" type="sibTrans" cxnId="{2433F1D5-60E9-416E-BF31-CCB07CC1A63B}">
      <dgm:prSet/>
      <dgm:spPr/>
      <dgm:t>
        <a:bodyPr/>
        <a:lstStyle/>
        <a:p>
          <a:endParaRPr lang="ru-RU"/>
        </a:p>
      </dgm:t>
    </dgm:pt>
    <dgm:pt modelId="{ACB5313D-D450-48F1-978E-4C8D14E2A9F7}" type="pres">
      <dgm:prSet presAssocID="{8846F190-0ABA-498C-A998-13523C8AA2A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56C141-780D-4728-9B83-E0351694449E}" type="pres">
      <dgm:prSet presAssocID="{8846F190-0ABA-498C-A998-13523C8AA2A6}" presName="cycle" presStyleCnt="0"/>
      <dgm:spPr/>
    </dgm:pt>
    <dgm:pt modelId="{E2D603F7-B71D-440D-B92A-5C5542F1813B}" type="pres">
      <dgm:prSet presAssocID="{78475E39-0ECE-46BF-B9B7-67EAF059276A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6A344-ACE1-4FC9-B482-48CB6FACFF2D}" type="pres">
      <dgm:prSet presAssocID="{466A8F3A-C2A9-4BC0-815E-27BD3E051619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AE10BF8-18A6-4D7B-8990-7967EAF00B7C}" type="pres">
      <dgm:prSet presAssocID="{D1B58E0B-65E3-4FEE-9CE7-71A35C14297A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D985E-48C6-4B37-B36D-2D29E7E73E54}" type="pres">
      <dgm:prSet presAssocID="{851B6F78-DD5D-4175-983D-FF189032D403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97A34-0376-482D-A9C6-5A2CF8DE8A27}" type="pres">
      <dgm:prSet presAssocID="{16F8F79A-8117-4FA1-AC31-AB82D0FF64A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25319-DEEA-43BA-9B03-52CF13E47717}" type="pres">
      <dgm:prSet presAssocID="{A5EEAFBF-59F3-4F80-9529-445CC5380F67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76EEA0-B65B-4843-974E-FD53507DB60E}" type="presOf" srcId="{466A8F3A-C2A9-4BC0-815E-27BD3E051619}" destId="{FA56A344-ACE1-4FC9-B482-48CB6FACFF2D}" srcOrd="0" destOrd="0" presId="urn:microsoft.com/office/officeart/2005/8/layout/cycle3"/>
    <dgm:cxn modelId="{4939AC67-637D-43EE-9767-EB3159E64667}" srcId="{8846F190-0ABA-498C-A998-13523C8AA2A6}" destId="{16F8F79A-8117-4FA1-AC31-AB82D0FF64A7}" srcOrd="3" destOrd="0" parTransId="{9AB3A765-FB6C-4306-ACC7-99AA6828FDA2}" sibTransId="{E414E6A7-F16C-4DCD-9F18-77F1F5D660EE}"/>
    <dgm:cxn modelId="{923FC2F1-A560-49D2-8305-FB9B37229A56}" type="presOf" srcId="{8846F190-0ABA-498C-A998-13523C8AA2A6}" destId="{ACB5313D-D450-48F1-978E-4C8D14E2A9F7}" srcOrd="0" destOrd="0" presId="urn:microsoft.com/office/officeart/2005/8/layout/cycle3"/>
    <dgm:cxn modelId="{71A11B78-C67B-417C-995F-38C469C0D4D1}" type="presOf" srcId="{A5EEAFBF-59F3-4F80-9529-445CC5380F67}" destId="{13825319-DEEA-43BA-9B03-52CF13E47717}" srcOrd="0" destOrd="0" presId="urn:microsoft.com/office/officeart/2005/8/layout/cycle3"/>
    <dgm:cxn modelId="{48DE7621-F265-4D3A-9C7E-2D1EFE59CC45}" type="presOf" srcId="{78475E39-0ECE-46BF-B9B7-67EAF059276A}" destId="{E2D603F7-B71D-440D-B92A-5C5542F1813B}" srcOrd="0" destOrd="0" presId="urn:microsoft.com/office/officeart/2005/8/layout/cycle3"/>
    <dgm:cxn modelId="{64B18F0F-9251-4F83-8D32-6AE9B867D9F0}" type="presOf" srcId="{851B6F78-DD5D-4175-983D-FF189032D403}" destId="{3F4D985E-48C6-4B37-B36D-2D29E7E73E54}" srcOrd="0" destOrd="0" presId="urn:microsoft.com/office/officeart/2005/8/layout/cycle3"/>
    <dgm:cxn modelId="{90E2331F-0E48-4C69-AEDD-7031CDE68CAD}" srcId="{8846F190-0ABA-498C-A998-13523C8AA2A6}" destId="{78475E39-0ECE-46BF-B9B7-67EAF059276A}" srcOrd="0" destOrd="0" parTransId="{A5644299-495B-49EB-B019-DFE581DB480E}" sibTransId="{466A8F3A-C2A9-4BC0-815E-27BD3E051619}"/>
    <dgm:cxn modelId="{4E1B6B1B-B213-43D0-B59B-811E7B053B48}" type="presOf" srcId="{D1B58E0B-65E3-4FEE-9CE7-71A35C14297A}" destId="{EAE10BF8-18A6-4D7B-8990-7967EAF00B7C}" srcOrd="0" destOrd="0" presId="urn:microsoft.com/office/officeart/2005/8/layout/cycle3"/>
    <dgm:cxn modelId="{BDA89FC5-10ED-497D-B80E-61041F6E4A2E}" srcId="{8846F190-0ABA-498C-A998-13523C8AA2A6}" destId="{D1B58E0B-65E3-4FEE-9CE7-71A35C14297A}" srcOrd="1" destOrd="0" parTransId="{1B2EDFB2-28A1-4455-A4B0-919928DCF997}" sibTransId="{53063588-2E1E-41DC-BE7F-E52805563F47}"/>
    <dgm:cxn modelId="{2433F1D5-60E9-416E-BF31-CCB07CC1A63B}" srcId="{8846F190-0ABA-498C-A998-13523C8AA2A6}" destId="{A5EEAFBF-59F3-4F80-9529-445CC5380F67}" srcOrd="4" destOrd="0" parTransId="{544D8540-62BB-49E4-91CB-1612C98D2C25}" sibTransId="{8771A789-854E-4A2E-8ECA-8F0FB8A36ADA}"/>
    <dgm:cxn modelId="{15C27892-3C95-4EFE-A984-01875373B8A1}" srcId="{8846F190-0ABA-498C-A998-13523C8AA2A6}" destId="{851B6F78-DD5D-4175-983D-FF189032D403}" srcOrd="2" destOrd="0" parTransId="{F0B3167B-E054-4143-827D-8C538E9C3D0F}" sibTransId="{192A8C31-1557-49EB-BB02-51F8B6995898}"/>
    <dgm:cxn modelId="{5421A080-CAC1-4955-BB3D-0286B9B67172}" type="presOf" srcId="{16F8F79A-8117-4FA1-AC31-AB82D0FF64A7}" destId="{65497A34-0376-482D-A9C6-5A2CF8DE8A27}" srcOrd="0" destOrd="0" presId="urn:microsoft.com/office/officeart/2005/8/layout/cycle3"/>
    <dgm:cxn modelId="{76D5778A-6009-4309-9243-5670219EA7DD}" type="presParOf" srcId="{ACB5313D-D450-48F1-978E-4C8D14E2A9F7}" destId="{8F56C141-780D-4728-9B83-E0351694449E}" srcOrd="0" destOrd="0" presId="urn:microsoft.com/office/officeart/2005/8/layout/cycle3"/>
    <dgm:cxn modelId="{C262D669-D5FA-4AF0-8314-1861E9F44C03}" type="presParOf" srcId="{8F56C141-780D-4728-9B83-E0351694449E}" destId="{E2D603F7-B71D-440D-B92A-5C5542F1813B}" srcOrd="0" destOrd="0" presId="urn:microsoft.com/office/officeart/2005/8/layout/cycle3"/>
    <dgm:cxn modelId="{69FB4D70-7C3F-44A5-AC92-9B2F940CF83C}" type="presParOf" srcId="{8F56C141-780D-4728-9B83-E0351694449E}" destId="{FA56A344-ACE1-4FC9-B482-48CB6FACFF2D}" srcOrd="1" destOrd="0" presId="urn:microsoft.com/office/officeart/2005/8/layout/cycle3"/>
    <dgm:cxn modelId="{FE5A20D4-78F3-4E16-99F2-FCC342514C53}" type="presParOf" srcId="{8F56C141-780D-4728-9B83-E0351694449E}" destId="{EAE10BF8-18A6-4D7B-8990-7967EAF00B7C}" srcOrd="2" destOrd="0" presId="urn:microsoft.com/office/officeart/2005/8/layout/cycle3"/>
    <dgm:cxn modelId="{CE3C615F-10E2-4BBE-95C5-A216F96E80C5}" type="presParOf" srcId="{8F56C141-780D-4728-9B83-E0351694449E}" destId="{3F4D985E-48C6-4B37-B36D-2D29E7E73E54}" srcOrd="3" destOrd="0" presId="urn:microsoft.com/office/officeart/2005/8/layout/cycle3"/>
    <dgm:cxn modelId="{D5DB3B0A-FBDB-4BDF-BD23-070C66D84E51}" type="presParOf" srcId="{8F56C141-780D-4728-9B83-E0351694449E}" destId="{65497A34-0376-482D-A9C6-5A2CF8DE8A27}" srcOrd="4" destOrd="0" presId="urn:microsoft.com/office/officeart/2005/8/layout/cycle3"/>
    <dgm:cxn modelId="{8BD9CFF2-C7D1-4E1B-B7F0-17D31D2BA1C0}" type="presParOf" srcId="{8F56C141-780D-4728-9B83-E0351694449E}" destId="{13825319-DEEA-43BA-9B03-52CF13E4771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62F4BB-10E3-4404-9081-D85DF221BFB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2F0080-A129-4379-BC1F-944F8C3C2BB7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Потенциальная</a:t>
          </a:r>
        </a:p>
        <a:p>
          <a:pPr marL="0"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16C51C4D-529C-4C52-BFEF-10709BFE4E05}" type="parTrans" cxnId="{534CFF3B-5D9A-497E-BFD1-3D67B6A9E723}">
      <dgm:prSet/>
      <dgm:spPr/>
      <dgm:t>
        <a:bodyPr/>
        <a:lstStyle/>
        <a:p>
          <a:endParaRPr lang="ru-RU"/>
        </a:p>
      </dgm:t>
    </dgm:pt>
    <dgm:pt modelId="{178DB441-9F02-4DB2-BBFF-B7E1C0F71ECC}" type="sibTrans" cxnId="{534CFF3B-5D9A-497E-BFD1-3D67B6A9E723}">
      <dgm:prSet/>
      <dgm:spPr/>
      <dgm:t>
        <a:bodyPr/>
        <a:lstStyle/>
        <a:p>
          <a:endParaRPr lang="ru-RU"/>
        </a:p>
      </dgm:t>
    </dgm:pt>
    <dgm:pt modelId="{26135E0E-DA61-4CA7-807D-FF3054B74907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Динамическая</a:t>
          </a:r>
        </a:p>
        <a:p>
          <a:pPr marL="0"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7D14FCAA-EBAD-4B8E-BF67-0BFAEF95DE9E}" type="parTrans" cxnId="{8F6690E2-6B34-49F2-810B-8574581B9154}">
      <dgm:prSet/>
      <dgm:spPr/>
      <dgm:t>
        <a:bodyPr/>
        <a:lstStyle/>
        <a:p>
          <a:endParaRPr lang="ru-RU"/>
        </a:p>
      </dgm:t>
    </dgm:pt>
    <dgm:pt modelId="{847FDB14-C1C1-492F-B78D-BF4B888C890B}" type="sibTrans" cxnId="{8F6690E2-6B34-49F2-810B-8574581B9154}">
      <dgm:prSet/>
      <dgm:spPr/>
      <dgm:t>
        <a:bodyPr/>
        <a:lstStyle/>
        <a:p>
          <a:endParaRPr lang="ru-RU"/>
        </a:p>
      </dgm:t>
    </dgm:pt>
    <dgm:pt modelId="{729E3268-53F7-4741-8316-C9077D5C5965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Результирующая</a:t>
          </a:r>
        </a:p>
        <a:p>
          <a:pPr marL="0"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/>
        </a:p>
      </dgm:t>
    </dgm:pt>
    <dgm:pt modelId="{C7E92A63-722F-4581-8744-8394A6E2C0D9}" type="parTrans" cxnId="{40DA67FF-DA06-40F4-A154-3367232DA37B}">
      <dgm:prSet/>
      <dgm:spPr/>
      <dgm:t>
        <a:bodyPr/>
        <a:lstStyle/>
        <a:p>
          <a:endParaRPr lang="ru-RU"/>
        </a:p>
      </dgm:t>
    </dgm:pt>
    <dgm:pt modelId="{86917EFF-18B8-4F27-9085-6BDBB49C9C57}" type="sibTrans" cxnId="{40DA67FF-DA06-40F4-A154-3367232DA37B}">
      <dgm:prSet/>
      <dgm:spPr/>
      <dgm:t>
        <a:bodyPr/>
        <a:lstStyle/>
        <a:p>
          <a:endParaRPr lang="ru-RU"/>
        </a:p>
      </dgm:t>
    </dgm:pt>
    <dgm:pt modelId="{0CB1C76F-BF01-482A-8C08-A05F99B6A058}" type="pres">
      <dgm:prSet presAssocID="{C262F4BB-10E3-4404-9081-D85DF221BFB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58B960F-4851-4C8E-834D-361B470C2722}" type="pres">
      <dgm:prSet presAssocID="{422F0080-A129-4379-BC1F-944F8C3C2BB7}" presName="composite" presStyleCnt="0"/>
      <dgm:spPr/>
    </dgm:pt>
    <dgm:pt modelId="{AE8D7039-2C39-4520-9053-41D3DAEB931B}" type="pres">
      <dgm:prSet presAssocID="{422F0080-A129-4379-BC1F-944F8C3C2BB7}" presName="LShape" presStyleLbl="alignNode1" presStyleIdx="0" presStyleCnt="5"/>
      <dgm:spPr/>
    </dgm:pt>
    <dgm:pt modelId="{CCB130C6-66F2-4FA1-9EBB-9219B4EFB4ED}" type="pres">
      <dgm:prSet presAssocID="{422F0080-A129-4379-BC1F-944F8C3C2BB7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2CE48-41A6-457F-A4C4-4D1E89BADAB0}" type="pres">
      <dgm:prSet presAssocID="{422F0080-A129-4379-BC1F-944F8C3C2BB7}" presName="Triangle" presStyleLbl="alignNode1" presStyleIdx="1" presStyleCnt="5"/>
      <dgm:spPr/>
    </dgm:pt>
    <dgm:pt modelId="{867C1EE5-0B76-4624-891D-63D08DBCACE1}" type="pres">
      <dgm:prSet presAssocID="{178DB441-9F02-4DB2-BBFF-B7E1C0F71ECC}" presName="sibTrans" presStyleCnt="0"/>
      <dgm:spPr/>
    </dgm:pt>
    <dgm:pt modelId="{AE1AAA87-37CA-4751-9AB5-E0C0D811DC74}" type="pres">
      <dgm:prSet presAssocID="{178DB441-9F02-4DB2-BBFF-B7E1C0F71ECC}" presName="space" presStyleCnt="0"/>
      <dgm:spPr/>
    </dgm:pt>
    <dgm:pt modelId="{CD724123-C4F4-4D24-8F7A-6889CFF3FBCC}" type="pres">
      <dgm:prSet presAssocID="{26135E0E-DA61-4CA7-807D-FF3054B74907}" presName="composite" presStyleCnt="0"/>
      <dgm:spPr/>
    </dgm:pt>
    <dgm:pt modelId="{24000109-AC9C-4EB8-8CF8-E50B2D4531ED}" type="pres">
      <dgm:prSet presAssocID="{26135E0E-DA61-4CA7-807D-FF3054B74907}" presName="LShape" presStyleLbl="alignNode1" presStyleIdx="2" presStyleCnt="5" custLinFactNeighborX="100" custLinFactNeighborY="1428"/>
      <dgm:spPr/>
    </dgm:pt>
    <dgm:pt modelId="{09C1F7FB-9A0E-4839-9CA3-7C5F7F59801D}" type="pres">
      <dgm:prSet presAssocID="{26135E0E-DA61-4CA7-807D-FF3054B7490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F67C3E-A7A1-47F1-B0F6-909598E0D9E9}" type="pres">
      <dgm:prSet presAssocID="{26135E0E-DA61-4CA7-807D-FF3054B74907}" presName="Triangle" presStyleLbl="alignNode1" presStyleIdx="3" presStyleCnt="5"/>
      <dgm:spPr/>
    </dgm:pt>
    <dgm:pt modelId="{4BBA682C-11EC-4DD3-8188-D48EBBD30DA9}" type="pres">
      <dgm:prSet presAssocID="{847FDB14-C1C1-492F-B78D-BF4B888C890B}" presName="sibTrans" presStyleCnt="0"/>
      <dgm:spPr/>
    </dgm:pt>
    <dgm:pt modelId="{C6A71464-07F7-4D19-9C86-D93DEB73F43D}" type="pres">
      <dgm:prSet presAssocID="{847FDB14-C1C1-492F-B78D-BF4B888C890B}" presName="space" presStyleCnt="0"/>
      <dgm:spPr/>
    </dgm:pt>
    <dgm:pt modelId="{97A9B885-9198-4BE0-B3F8-55D2869EB436}" type="pres">
      <dgm:prSet presAssocID="{729E3268-53F7-4741-8316-C9077D5C5965}" presName="composite" presStyleCnt="0"/>
      <dgm:spPr/>
    </dgm:pt>
    <dgm:pt modelId="{C001086D-C58E-4095-8D72-2449C2A90315}" type="pres">
      <dgm:prSet presAssocID="{729E3268-53F7-4741-8316-C9077D5C5965}" presName="LShape" presStyleLbl="alignNode1" presStyleIdx="4" presStyleCnt="5"/>
      <dgm:spPr/>
    </dgm:pt>
    <dgm:pt modelId="{AC2925F2-CF20-47DF-8D29-A6FDEC30A90C}" type="pres">
      <dgm:prSet presAssocID="{729E3268-53F7-4741-8316-C9077D5C596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4CFF3B-5D9A-497E-BFD1-3D67B6A9E723}" srcId="{C262F4BB-10E3-4404-9081-D85DF221BFB0}" destId="{422F0080-A129-4379-BC1F-944F8C3C2BB7}" srcOrd="0" destOrd="0" parTransId="{16C51C4D-529C-4C52-BFEF-10709BFE4E05}" sibTransId="{178DB441-9F02-4DB2-BBFF-B7E1C0F71ECC}"/>
    <dgm:cxn modelId="{CF3A3EBE-EB46-412D-9B5C-78FF05BE9ACF}" type="presOf" srcId="{C262F4BB-10E3-4404-9081-D85DF221BFB0}" destId="{0CB1C76F-BF01-482A-8C08-A05F99B6A058}" srcOrd="0" destOrd="0" presId="urn:microsoft.com/office/officeart/2009/3/layout/StepUpProcess"/>
    <dgm:cxn modelId="{8F6690E2-6B34-49F2-810B-8574581B9154}" srcId="{C262F4BB-10E3-4404-9081-D85DF221BFB0}" destId="{26135E0E-DA61-4CA7-807D-FF3054B74907}" srcOrd="1" destOrd="0" parTransId="{7D14FCAA-EBAD-4B8E-BF67-0BFAEF95DE9E}" sibTransId="{847FDB14-C1C1-492F-B78D-BF4B888C890B}"/>
    <dgm:cxn modelId="{40DA67FF-DA06-40F4-A154-3367232DA37B}" srcId="{C262F4BB-10E3-4404-9081-D85DF221BFB0}" destId="{729E3268-53F7-4741-8316-C9077D5C5965}" srcOrd="2" destOrd="0" parTransId="{C7E92A63-722F-4581-8744-8394A6E2C0D9}" sibTransId="{86917EFF-18B8-4F27-9085-6BDBB49C9C57}"/>
    <dgm:cxn modelId="{1E00CFA9-DCDE-479D-A866-9F1E097F85CF}" type="presOf" srcId="{729E3268-53F7-4741-8316-C9077D5C5965}" destId="{AC2925F2-CF20-47DF-8D29-A6FDEC30A90C}" srcOrd="0" destOrd="0" presId="urn:microsoft.com/office/officeart/2009/3/layout/StepUpProcess"/>
    <dgm:cxn modelId="{F2FD76D3-B924-446C-84F3-46E36A122A13}" type="presOf" srcId="{422F0080-A129-4379-BC1F-944F8C3C2BB7}" destId="{CCB130C6-66F2-4FA1-9EBB-9219B4EFB4ED}" srcOrd="0" destOrd="0" presId="urn:microsoft.com/office/officeart/2009/3/layout/StepUpProcess"/>
    <dgm:cxn modelId="{5D6F76BF-B12A-4343-AB44-D91E67B7B484}" type="presOf" srcId="{26135E0E-DA61-4CA7-807D-FF3054B74907}" destId="{09C1F7FB-9A0E-4839-9CA3-7C5F7F59801D}" srcOrd="0" destOrd="0" presId="urn:microsoft.com/office/officeart/2009/3/layout/StepUpProcess"/>
    <dgm:cxn modelId="{1B708E9D-FE30-4BCA-86A4-621DFCEAC387}" type="presParOf" srcId="{0CB1C76F-BF01-482A-8C08-A05F99B6A058}" destId="{758B960F-4851-4C8E-834D-361B470C2722}" srcOrd="0" destOrd="0" presId="urn:microsoft.com/office/officeart/2009/3/layout/StepUpProcess"/>
    <dgm:cxn modelId="{8FA6050F-1CD6-45A5-A7B7-D0E2D849D521}" type="presParOf" srcId="{758B960F-4851-4C8E-834D-361B470C2722}" destId="{AE8D7039-2C39-4520-9053-41D3DAEB931B}" srcOrd="0" destOrd="0" presId="urn:microsoft.com/office/officeart/2009/3/layout/StepUpProcess"/>
    <dgm:cxn modelId="{EC287651-453A-4B64-817F-82EBDE3567D0}" type="presParOf" srcId="{758B960F-4851-4C8E-834D-361B470C2722}" destId="{CCB130C6-66F2-4FA1-9EBB-9219B4EFB4ED}" srcOrd="1" destOrd="0" presId="urn:microsoft.com/office/officeart/2009/3/layout/StepUpProcess"/>
    <dgm:cxn modelId="{73CA6CDF-7D7E-4A7D-9E4E-CEF836AE8ABD}" type="presParOf" srcId="{758B960F-4851-4C8E-834D-361B470C2722}" destId="{40E2CE48-41A6-457F-A4C4-4D1E89BADAB0}" srcOrd="2" destOrd="0" presId="urn:microsoft.com/office/officeart/2009/3/layout/StepUpProcess"/>
    <dgm:cxn modelId="{30D8A520-9E28-4109-8DE6-E6A769FCB54F}" type="presParOf" srcId="{0CB1C76F-BF01-482A-8C08-A05F99B6A058}" destId="{867C1EE5-0B76-4624-891D-63D08DBCACE1}" srcOrd="1" destOrd="0" presId="urn:microsoft.com/office/officeart/2009/3/layout/StepUpProcess"/>
    <dgm:cxn modelId="{9C869CF5-C932-41A0-97B1-E1129D6B77F2}" type="presParOf" srcId="{867C1EE5-0B76-4624-891D-63D08DBCACE1}" destId="{AE1AAA87-37CA-4751-9AB5-E0C0D811DC74}" srcOrd="0" destOrd="0" presId="urn:microsoft.com/office/officeart/2009/3/layout/StepUpProcess"/>
    <dgm:cxn modelId="{DB7BDD36-715C-4D7B-8462-092FFA0D923D}" type="presParOf" srcId="{0CB1C76F-BF01-482A-8C08-A05F99B6A058}" destId="{CD724123-C4F4-4D24-8F7A-6889CFF3FBCC}" srcOrd="2" destOrd="0" presId="urn:microsoft.com/office/officeart/2009/3/layout/StepUpProcess"/>
    <dgm:cxn modelId="{3E1B445E-92EA-4352-BC5F-121BBC69952C}" type="presParOf" srcId="{CD724123-C4F4-4D24-8F7A-6889CFF3FBCC}" destId="{24000109-AC9C-4EB8-8CF8-E50B2D4531ED}" srcOrd="0" destOrd="0" presId="urn:microsoft.com/office/officeart/2009/3/layout/StepUpProcess"/>
    <dgm:cxn modelId="{AF939332-414A-432A-889E-F25769F3C909}" type="presParOf" srcId="{CD724123-C4F4-4D24-8F7A-6889CFF3FBCC}" destId="{09C1F7FB-9A0E-4839-9CA3-7C5F7F59801D}" srcOrd="1" destOrd="0" presId="urn:microsoft.com/office/officeart/2009/3/layout/StepUpProcess"/>
    <dgm:cxn modelId="{451F437F-B1D1-41E6-B1C3-04EC3787AABD}" type="presParOf" srcId="{CD724123-C4F4-4D24-8F7A-6889CFF3FBCC}" destId="{9EF67C3E-A7A1-47F1-B0F6-909598E0D9E9}" srcOrd="2" destOrd="0" presId="urn:microsoft.com/office/officeart/2009/3/layout/StepUpProcess"/>
    <dgm:cxn modelId="{BA524939-EA35-43BA-838B-D1A4F423ECFF}" type="presParOf" srcId="{0CB1C76F-BF01-482A-8C08-A05F99B6A058}" destId="{4BBA682C-11EC-4DD3-8188-D48EBBD30DA9}" srcOrd="3" destOrd="0" presId="urn:microsoft.com/office/officeart/2009/3/layout/StepUpProcess"/>
    <dgm:cxn modelId="{BF6EE4B4-ED89-41C9-9664-A1B76E8BAF66}" type="presParOf" srcId="{4BBA682C-11EC-4DD3-8188-D48EBBD30DA9}" destId="{C6A71464-07F7-4D19-9C86-D93DEB73F43D}" srcOrd="0" destOrd="0" presId="urn:microsoft.com/office/officeart/2009/3/layout/StepUpProcess"/>
    <dgm:cxn modelId="{DB0245CF-2FE1-437D-8D0C-74B2A30C1781}" type="presParOf" srcId="{0CB1C76F-BF01-482A-8C08-A05F99B6A058}" destId="{97A9B885-9198-4BE0-B3F8-55D2869EB436}" srcOrd="4" destOrd="0" presId="urn:microsoft.com/office/officeart/2009/3/layout/StepUpProcess"/>
    <dgm:cxn modelId="{352588B9-CC1D-41E4-A523-4DF180B2A6A3}" type="presParOf" srcId="{97A9B885-9198-4BE0-B3F8-55D2869EB436}" destId="{C001086D-C58E-4095-8D72-2449C2A90315}" srcOrd="0" destOrd="0" presId="urn:microsoft.com/office/officeart/2009/3/layout/StepUpProcess"/>
    <dgm:cxn modelId="{E3784B4C-D84A-4569-A33A-3CE47685C2E8}" type="presParOf" srcId="{97A9B885-9198-4BE0-B3F8-55D2869EB436}" destId="{AC2925F2-CF20-47DF-8D29-A6FDEC30A90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6A344-ACE1-4FC9-B482-48CB6FACFF2D}">
      <dsp:nvSpPr>
        <dsp:cNvPr id="0" name=""/>
        <dsp:cNvSpPr/>
      </dsp:nvSpPr>
      <dsp:spPr>
        <a:xfrm>
          <a:off x="1341417" y="-28910"/>
          <a:ext cx="4769993" cy="4769993"/>
        </a:xfrm>
        <a:prstGeom prst="circularArrow">
          <a:avLst>
            <a:gd name="adj1" fmla="val 5544"/>
            <a:gd name="adj2" fmla="val 330680"/>
            <a:gd name="adj3" fmla="val 13782666"/>
            <a:gd name="adj4" fmla="val 17381863"/>
            <a:gd name="adj5" fmla="val 575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603F7-B71D-440D-B92A-5C5542F1813B}">
      <dsp:nvSpPr>
        <dsp:cNvPr id="0" name=""/>
        <dsp:cNvSpPr/>
      </dsp:nvSpPr>
      <dsp:spPr>
        <a:xfrm>
          <a:off x="2612856" y="632"/>
          <a:ext cx="2227114" cy="11135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Групповые факторы</a:t>
          </a:r>
        </a:p>
      </dsp:txBody>
      <dsp:txXfrm>
        <a:off x="2667215" y="54991"/>
        <a:ext cx="2118396" cy="1004839"/>
      </dsp:txXfrm>
    </dsp:sp>
    <dsp:sp modelId="{EAE10BF8-18A6-4D7B-8990-7967EAF00B7C}">
      <dsp:nvSpPr>
        <dsp:cNvPr id="0" name=""/>
        <dsp:cNvSpPr/>
      </dsp:nvSpPr>
      <dsp:spPr>
        <a:xfrm>
          <a:off x="4547412" y="1406169"/>
          <a:ext cx="2227114" cy="11135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Внутренние характеристики организации</a:t>
          </a:r>
        </a:p>
      </dsp:txBody>
      <dsp:txXfrm>
        <a:off x="4601771" y="1460528"/>
        <a:ext cx="2118396" cy="1004839"/>
      </dsp:txXfrm>
    </dsp:sp>
    <dsp:sp modelId="{3F4D985E-48C6-4B37-B36D-2D29E7E73E54}">
      <dsp:nvSpPr>
        <dsp:cNvPr id="0" name=""/>
        <dsp:cNvSpPr/>
      </dsp:nvSpPr>
      <dsp:spPr>
        <a:xfrm>
          <a:off x="3808477" y="3680375"/>
          <a:ext cx="2227114" cy="11135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Характеристика изменений</a:t>
          </a:r>
        </a:p>
      </dsp:txBody>
      <dsp:txXfrm>
        <a:off x="3862836" y="3734734"/>
        <a:ext cx="2118396" cy="1004839"/>
      </dsp:txXfrm>
    </dsp:sp>
    <dsp:sp modelId="{65497A34-0376-482D-A9C6-5A2CF8DE8A27}">
      <dsp:nvSpPr>
        <dsp:cNvPr id="0" name=""/>
        <dsp:cNvSpPr/>
      </dsp:nvSpPr>
      <dsp:spPr>
        <a:xfrm>
          <a:off x="1417235" y="3680375"/>
          <a:ext cx="2227114" cy="11135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Внешние факторы</a:t>
          </a:r>
        </a:p>
      </dsp:txBody>
      <dsp:txXfrm>
        <a:off x="1471594" y="3734734"/>
        <a:ext cx="2118396" cy="1004839"/>
      </dsp:txXfrm>
    </dsp:sp>
    <dsp:sp modelId="{13825319-DEEA-43BA-9B03-52CF13E47717}">
      <dsp:nvSpPr>
        <dsp:cNvPr id="0" name=""/>
        <dsp:cNvSpPr/>
      </dsp:nvSpPr>
      <dsp:spPr>
        <a:xfrm>
          <a:off x="678301" y="1406169"/>
          <a:ext cx="2227114" cy="11135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Фактор управления</a:t>
          </a:r>
        </a:p>
      </dsp:txBody>
      <dsp:txXfrm>
        <a:off x="732660" y="1460528"/>
        <a:ext cx="2118396" cy="1004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D7039-2C39-4520-9053-41D3DAEB931B}">
      <dsp:nvSpPr>
        <dsp:cNvPr id="0" name=""/>
        <dsp:cNvSpPr/>
      </dsp:nvSpPr>
      <dsp:spPr>
        <a:xfrm rot="5400000">
          <a:off x="445315" y="1803214"/>
          <a:ext cx="1332534" cy="22173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130C6-66F2-4FA1-9EBB-9219B4EFB4ED}">
      <dsp:nvSpPr>
        <dsp:cNvPr id="0" name=""/>
        <dsp:cNvSpPr/>
      </dsp:nvSpPr>
      <dsp:spPr>
        <a:xfrm>
          <a:off x="222882" y="2465711"/>
          <a:ext cx="2001797" cy="1754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/>
            <a:t>Потенциальная</a:t>
          </a: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222882" y="2465711"/>
        <a:ext cx="2001797" cy="1754692"/>
      </dsp:txXfrm>
    </dsp:sp>
    <dsp:sp modelId="{40E2CE48-41A6-457F-A4C4-4D1E89BADAB0}">
      <dsp:nvSpPr>
        <dsp:cNvPr id="0" name=""/>
        <dsp:cNvSpPr/>
      </dsp:nvSpPr>
      <dsp:spPr>
        <a:xfrm>
          <a:off x="1846982" y="1639973"/>
          <a:ext cx="377697" cy="3776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00109-AC9C-4EB8-8CF8-E50B2D4531ED}">
      <dsp:nvSpPr>
        <dsp:cNvPr id="0" name=""/>
        <dsp:cNvSpPr/>
      </dsp:nvSpPr>
      <dsp:spPr>
        <a:xfrm rot="5400000">
          <a:off x="2898124" y="1215841"/>
          <a:ext cx="1332534" cy="22173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1F7FB-9A0E-4839-9CA3-7C5F7F59801D}">
      <dsp:nvSpPr>
        <dsp:cNvPr id="0" name=""/>
        <dsp:cNvSpPr/>
      </dsp:nvSpPr>
      <dsp:spPr>
        <a:xfrm>
          <a:off x="2673473" y="1859310"/>
          <a:ext cx="2001797" cy="1754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/>
            <a:t>Динамическая</a:t>
          </a:r>
        </a:p>
        <a:p>
          <a:pPr marL="0"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2673473" y="1859310"/>
        <a:ext cx="2001797" cy="1754692"/>
      </dsp:txXfrm>
    </dsp:sp>
    <dsp:sp modelId="{9EF67C3E-A7A1-47F1-B0F6-909598E0D9E9}">
      <dsp:nvSpPr>
        <dsp:cNvPr id="0" name=""/>
        <dsp:cNvSpPr/>
      </dsp:nvSpPr>
      <dsp:spPr>
        <a:xfrm>
          <a:off x="4297573" y="1033572"/>
          <a:ext cx="377697" cy="3776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1086D-C58E-4095-8D72-2449C2A90315}">
      <dsp:nvSpPr>
        <dsp:cNvPr id="0" name=""/>
        <dsp:cNvSpPr/>
      </dsp:nvSpPr>
      <dsp:spPr>
        <a:xfrm rot="5400000">
          <a:off x="5346498" y="590411"/>
          <a:ext cx="1332534" cy="221730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925F2-CF20-47DF-8D29-A6FDEC30A90C}">
      <dsp:nvSpPr>
        <dsp:cNvPr id="0" name=""/>
        <dsp:cNvSpPr/>
      </dsp:nvSpPr>
      <dsp:spPr>
        <a:xfrm>
          <a:off x="5124065" y="1252909"/>
          <a:ext cx="2001797" cy="1754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/>
            <a:t>Результирующая</a:t>
          </a:r>
        </a:p>
        <a:p>
          <a:pPr marL="0"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5124065" y="1252909"/>
        <a:ext cx="2001797" cy="17546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8963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8963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F0F9B479-933B-402B-A0DC-AF8D6750B90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312"/>
            <a:ext cx="2972547" cy="498963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52" y="9448312"/>
            <a:ext cx="2972547" cy="498963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5B2CC2B3-BEF1-4516-9E1D-2CC314A9CF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720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85F45839-C2E7-4DE3-9C6C-58E8DE0571EA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44600"/>
            <a:ext cx="44735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786719"/>
            <a:ext cx="5487041" cy="3916550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9354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49354"/>
            <a:ext cx="2972547" cy="497921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64150682-8DB2-4E78-85B2-DAFDA44A0E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2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B2256-48AB-439A-8A76-2DA600F3408D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1244600"/>
            <a:ext cx="4473575" cy="33559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0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2213" y="1244600"/>
            <a:ext cx="447357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Татьяна Анатольевна Юркова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50682-8DB2-4E78-85B2-DAFDA44A0EF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66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2213" y="1244600"/>
            <a:ext cx="447357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789">
              <a:defRPr/>
            </a:pPr>
            <a:r>
              <a:rPr lang="ru-RU" dirty="0"/>
              <a:t>Татьяна Анатольевна Юркова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50682-8DB2-4E78-85B2-DAFDA44A0EF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4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2213" y="1244600"/>
            <a:ext cx="447357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Т.А.Юркова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50682-8DB2-4E78-85B2-DAFDA44A0EF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3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139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1965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4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9441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386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86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ECEC5-CF71-484E-89D6-951DC2D17B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407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F3D4-8D56-4396-AB64-084D2F875CD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4470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6C16C-7D08-43DD-9F8A-C8108A1CAC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2362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8426C-4048-4062-99E4-251217A00FF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899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63B0-277E-4A08-9001-675C32C75F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07641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58FAF-D80A-406C-9FE6-BFBD1D8704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278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CBC38-8DBE-4AE1-82D9-4AFBBD6882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37009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CED83-EC3B-4342-9DFD-01DA60DBDCA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729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12590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CF06A-FCB4-4B89-8F65-750C9997AE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3232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BB487-EF7F-412B-A817-0C044850F84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1609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61A9-95DE-4FB0-8057-2CABAF75320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1693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000000"/>
                </a:solidFill>
              </a:rPr>
              <a:pPr/>
              <a:t>6/28/2022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7620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63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89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62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6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74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2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6619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9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7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8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82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36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46558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83526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60699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92817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782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961954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246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3933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65211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59849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56517"/>
      </p:ext>
    </p:extLst>
  </p:cSld>
  <p:clrMapOvr>
    <a:masterClrMapping/>
  </p:clrMapOvr>
  <p:transition spd="slow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7914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32839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03368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8574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367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5669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4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DC3B-7CD4-44BC-883D-720B6168CFBC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46EF-F418-4742-97DD-AEB97BC855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3947DB-1C99-4513-9130-4214B5339EE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"/>
            <a:ext cx="9144000" cy="546100"/>
            <a:chOff x="0" y="0"/>
            <a:chExt cx="5760" cy="344"/>
          </a:xfrm>
        </p:grpSpPr>
        <p:sp>
          <p:nvSpPr>
            <p:cNvPr id="23757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57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57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23757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23757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23757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23757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758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23758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75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7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ACCE-6C98-49F1-8BDE-9F6A8ADEADE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C29D-B098-40EA-8AEE-EE6A5B33F5B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B659-3166-4148-BC62-DA61E6CC9C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C017B-80CD-4C90-BBB8-0C2E1C006EF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5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hyperlink" Target="https://aforisimo.ru/autor/%D0%93%D0%B5%D0%BD%D1%80%D0%B8+%D0%A4%D0%BE%D1%80%D0%B4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кругленный прямоугольник 3"/>
          <p:cNvSpPr>
            <a:spLocks noChangeArrowheads="1"/>
          </p:cNvSpPr>
          <p:nvPr/>
        </p:nvSpPr>
        <p:spPr bwMode="auto">
          <a:xfrm>
            <a:off x="379654" y="2221123"/>
            <a:ext cx="8496944" cy="167400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38100" cmpd="dbl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sz="2800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Формирование организационной </a:t>
            </a:r>
            <a:r>
              <a:rPr lang="ru-RU" sz="28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готовности образовательной организации к изменениям: </a:t>
            </a:r>
            <a:r>
              <a:rPr lang="ru-RU" sz="2800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от теории к практике</a:t>
            </a:r>
            <a:endParaRPr lang="ru-RU" sz="2800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3316" name="Rectangle 15"/>
          <p:cNvSpPr>
            <a:spLocks noChangeArrowheads="1"/>
          </p:cNvSpPr>
          <p:nvPr/>
        </p:nvSpPr>
        <p:spPr bwMode="auto">
          <a:xfrm>
            <a:off x="3386138" y="1772816"/>
            <a:ext cx="5757862" cy="2159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3317" name="Rectangle 17"/>
          <p:cNvSpPr>
            <a:spLocks noChangeArrowheads="1"/>
          </p:cNvSpPr>
          <p:nvPr/>
        </p:nvSpPr>
        <p:spPr bwMode="auto">
          <a:xfrm>
            <a:off x="3492500" y="5037139"/>
            <a:ext cx="5399088" cy="10795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800" b="1">
              <a:solidFill>
                <a:srgbClr val="00007D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7640" y="5827174"/>
            <a:ext cx="423806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sz="17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Авторский коллектив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sz="17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Второй Санкт-Петербургской Гимназии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endParaRPr lang="ru-RU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26" name="Picture 1" descr="Logo (Black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9287" y="-262741"/>
            <a:ext cx="2420084" cy="188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3"/>
          <p:cNvSpPr>
            <a:spLocks noChangeArrowheads="1"/>
          </p:cNvSpPr>
          <p:nvPr/>
        </p:nvSpPr>
        <p:spPr bwMode="auto">
          <a:xfrm>
            <a:off x="5091404" y="176002"/>
            <a:ext cx="3934298" cy="610580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38100" cmpd="dbl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ru-RU" sz="16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Вторая Санкт-Петербургская Гимназия </a:t>
            </a:r>
            <a:r>
              <a:rPr lang="en-US" sz="16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180</a:t>
            </a:r>
            <a:r>
              <a:rPr lang="ru-RU" sz="16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5</a:t>
            </a:r>
            <a:r>
              <a:rPr lang="en-US" sz="16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 – 20</a:t>
            </a:r>
            <a:r>
              <a:rPr lang="ru-RU" sz="1600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22</a:t>
            </a:r>
            <a:r>
              <a:rPr lang="en-US" sz="1600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 </a:t>
            </a:r>
            <a:r>
              <a:rPr lang="ru-RU" sz="1400" dirty="0" err="1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г.г</a:t>
            </a:r>
            <a:r>
              <a:rPr lang="ru-RU" sz="14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324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6AC97-3DD2-432B-854B-DC7CFE2B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A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Вопросы, требующие решения</a:t>
            </a:r>
            <a:endParaRPr lang="ru-RU" sz="2800" dirty="0">
              <a:solidFill>
                <a:srgbClr val="CACA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92ACB1-B8CE-432B-B034-5B376A45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3424241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357664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A784B526-2868-4F4D-B040-1A6BF3BADB2D}"/>
              </a:ext>
            </a:extLst>
          </p:cNvPr>
          <p:cNvSpPr txBox="1">
            <a:spLocks/>
          </p:cNvSpPr>
          <p:nvPr/>
        </p:nvSpPr>
        <p:spPr>
          <a:xfrm>
            <a:off x="831709" y="1600200"/>
            <a:ext cx="7128792" cy="484557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можно рассматривать как предпосылки изменений?</a:t>
            </a:r>
          </a:p>
          <a:p>
            <a:pPr algn="just"/>
            <a:endParaRPr lang="ru-RU" sz="3000" dirty="0" smtClean="0"/>
          </a:p>
          <a:p>
            <a:pPr algn="just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Каким образом оценивать внутренние и внешние </a:t>
            </a:r>
            <a:r>
              <a:rPr lang="ru-RU" sz="3000" dirty="0" smtClean="0">
                <a:solidFill>
                  <a:srgbClr val="FF0000"/>
                </a:solidFill>
              </a:rPr>
              <a:t>ресурсы и возможности</a:t>
            </a:r>
            <a:r>
              <a:rPr lang="ru-RU" sz="3000" dirty="0" smtClean="0"/>
              <a:t> </a:t>
            </a:r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оптимальные (необходимые, достаточные, стартовые и т.п.)?</a:t>
            </a:r>
          </a:p>
          <a:p>
            <a:pPr algn="just"/>
            <a:endParaRPr lang="ru-RU" sz="3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оценить </a:t>
            </a:r>
            <a:r>
              <a:rPr lang="ru-RU" sz="3000" dirty="0" smtClean="0">
                <a:solidFill>
                  <a:srgbClr val="FF0000"/>
                </a:solidFill>
              </a:rPr>
              <a:t>эффективность управленческих действий </a:t>
            </a:r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всех уровнях изменений (влияние на осознанность и целеполагание, управление ресурсами, привлечение возможностей, анализ, доведение до оптимального для организации результата и т.п.)?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7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40563" y="200168"/>
            <a:ext cx="7238581" cy="1253878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285" y="173167"/>
            <a:ext cx="6204769" cy="11759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  <a:ea typeface="+mn-ea"/>
                <a:cs typeface="+mn-cs"/>
              </a:rPr>
              <a:t>Динамическая модель развития </a:t>
            </a:r>
            <a:r>
              <a:rPr lang="ru-RU" sz="2800" dirty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  <a:ea typeface="+mn-ea"/>
                <a:cs typeface="+mn-cs"/>
              </a:rPr>
              <a:t>организационной готовности ОО к изменениям</a:t>
            </a:r>
          </a:p>
        </p:txBody>
      </p:sp>
      <p:sp>
        <p:nvSpPr>
          <p:cNvPr id="8" name="Овал 7"/>
          <p:cNvSpPr/>
          <p:nvPr/>
        </p:nvSpPr>
        <p:spPr>
          <a:xfrm>
            <a:off x="4140677" y="1604513"/>
            <a:ext cx="3640347" cy="36403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1656271" y="1570007"/>
            <a:ext cx="3743864" cy="37438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/>
          <p:cNvSpPr/>
          <p:nvPr/>
        </p:nvSpPr>
        <p:spPr>
          <a:xfrm>
            <a:off x="2984738" y="3162789"/>
            <a:ext cx="3640347" cy="364034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09033" y="4641016"/>
            <a:ext cx="534837" cy="448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37568" y="4416729"/>
            <a:ext cx="868613" cy="728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278038" y="4123427"/>
            <a:ext cx="978102" cy="845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364302" y="3933647"/>
            <a:ext cx="1173192" cy="983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554085" y="3830133"/>
            <a:ext cx="1050700" cy="8643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43864" y="3692111"/>
            <a:ext cx="1828800" cy="1483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019909" y="3623095"/>
            <a:ext cx="1949570" cy="1552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295955" y="3519583"/>
            <a:ext cx="2104846" cy="1656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51232" y="3381557"/>
            <a:ext cx="2070340" cy="1604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382225" y="2984747"/>
            <a:ext cx="2104845" cy="1742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433985" y="2743203"/>
            <a:ext cx="1932317" cy="1587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572000" y="2570672"/>
            <a:ext cx="759124" cy="63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641017" y="2363645"/>
            <a:ext cx="603849" cy="517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279367" y="2587934"/>
            <a:ext cx="2225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Готовность управленческой команды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571337" y="5340096"/>
            <a:ext cx="2605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Тип организационной культуры ОО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828803" y="2432658"/>
            <a:ext cx="2225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Психологическая готовность педагогического коллектива</a:t>
            </a:r>
            <a:endParaRPr lang="en-US" sz="2000" b="1" dirty="0"/>
          </a:p>
        </p:txBody>
      </p:sp>
      <p:cxnSp>
        <p:nvCxnSpPr>
          <p:cNvPr id="53" name="Прямая со стрелкой 52"/>
          <p:cNvCxnSpPr>
            <a:cxnSpLocks/>
          </p:cNvCxnSpPr>
          <p:nvPr/>
        </p:nvCxnSpPr>
        <p:spPr>
          <a:xfrm flipV="1">
            <a:off x="1794297" y="4261111"/>
            <a:ext cx="2260121" cy="127705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3260792" y="4537495"/>
            <a:ext cx="2432649" cy="155276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3295299" y="2829469"/>
            <a:ext cx="1604513" cy="1863307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33516" y="5517186"/>
            <a:ext cx="284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ЗОНЫ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КОМАНДООБРАЗОВАНИЯ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98B8CC-6460-443E-8E3C-5EE72661F5E7}"/>
              </a:ext>
            </a:extLst>
          </p:cNvPr>
          <p:cNvSpPr txBox="1"/>
          <p:nvPr/>
        </p:nvSpPr>
        <p:spPr>
          <a:xfrm>
            <a:off x="5921695" y="5657036"/>
            <a:ext cx="321316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Готовность взаимодействовать в общем ценностно-смысловом континууме (социальная готовность)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1BEA8A-F4F0-4863-B129-C541A00D314B}"/>
              </a:ext>
            </a:extLst>
          </p:cNvPr>
          <p:cNvSpPr txBox="1"/>
          <p:nvPr/>
        </p:nvSpPr>
        <p:spPr>
          <a:xfrm>
            <a:off x="4321495" y="3536831"/>
            <a:ext cx="93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ОГИ</a:t>
            </a:r>
          </a:p>
        </p:txBody>
      </p:sp>
      <p:pic>
        <p:nvPicPr>
          <p:cNvPr id="30" name="Picture 1" descr="Logo (Black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0429" y="-111187"/>
            <a:ext cx="1795803" cy="139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781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6AC97-3DD2-432B-854B-DC7CFE2B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руководителей и управленческой команды по формированию</a:t>
            </a:r>
            <a:r>
              <a:rPr lang="ru-RU" sz="2600" dirty="0" smtClean="0">
                <a:solidFill>
                  <a:srgbClr val="CA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ОГИ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алгоритма</a:t>
            </a:r>
            <a:endParaRPr lang="ru-RU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92ACB1-B8CE-432B-B034-5B376A45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3424241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357664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B66AC97-3DD2-432B-854B-DC7CFE2BB3CB}"/>
              </a:ext>
            </a:extLst>
          </p:cNvPr>
          <p:cNvSpPr txBox="1">
            <a:spLocks/>
          </p:cNvSpPr>
          <p:nvPr/>
        </p:nvSpPr>
        <p:spPr>
          <a:xfrm>
            <a:off x="633413" y="1099458"/>
            <a:ext cx="7886700" cy="5551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главной цели</a:t>
            </a:r>
            <a:r>
              <a:rPr lang="ru-RU" sz="2800" i="1" dirty="0"/>
              <a:t>:</a:t>
            </a:r>
            <a:r>
              <a:rPr lang="ru-RU" sz="2800" dirty="0"/>
              <a:t> </a:t>
            </a:r>
            <a:r>
              <a:rPr lang="ru-RU" sz="2800" dirty="0">
                <a:latin typeface="+mn-lt"/>
              </a:rPr>
              <a:t>сформировать организационную готовность к изменениям в управлении данной образовательной организацией: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составление регламентирующих документов;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выявление факторов, на которые может влиять ОО;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анализ ресурсов ОО.</a:t>
            </a:r>
          </a:p>
          <a:p>
            <a:r>
              <a:rPr lang="ru-RU" sz="29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Диагностика образовательной организации: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диагностика типа организационной культуры ОО;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диагностика адаптационного потенциала и мотивационной готовности коллектива;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диагностика готовности управленческой команды через проведение фокус-группы.</a:t>
            </a:r>
          </a:p>
          <a:p>
            <a:r>
              <a:rPr lang="ru-RU" sz="29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 стратегия формирования ОГИ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определение, какие команды необходимы ОО с учетом происходящих изменений под влиянием внутренних и внешних факторов;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формирование стиля управления в ОО в зависимости от уровня ОГИ (на основании результатов диагностики);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определение способов вовлечения коллектива в деятельность, вызванную изменениями для групп учителей с разным уровнем  мотивационной готовности и адаптационного потенциала;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обучение управленческой команды;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организация </a:t>
            </a:r>
            <a:r>
              <a:rPr lang="ru-RU" sz="2800" dirty="0" err="1">
                <a:latin typeface="+mn-lt"/>
              </a:rPr>
              <a:t>вниутрикорпоративного</a:t>
            </a:r>
            <a:r>
              <a:rPr lang="ru-RU" sz="2800" dirty="0">
                <a:latin typeface="+mn-lt"/>
              </a:rPr>
              <a:t> обучения (тренинги) по направлениям.</a:t>
            </a:r>
          </a:p>
          <a:p>
            <a:r>
              <a:rPr lang="ru-RU" sz="29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Интегрирование стратегии ОГИ в процесс управления данной ОО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взаимодействие между руководителем и лидерами команд;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разработка и реализация взаимодействия между командами;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latin typeface="+mn-lt"/>
              </a:rPr>
              <a:t>выработка </a:t>
            </a:r>
            <a:r>
              <a:rPr lang="ru-RU" sz="2800" dirty="0" err="1">
                <a:latin typeface="+mn-lt"/>
              </a:rPr>
              <a:t>внутрикомандных</a:t>
            </a:r>
            <a:r>
              <a:rPr lang="ru-RU" sz="2800" dirty="0">
                <a:latin typeface="+mn-lt"/>
              </a:rPr>
              <a:t> стратегий.</a:t>
            </a:r>
          </a:p>
          <a:p>
            <a:r>
              <a:rPr lang="ru-RU" sz="29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эффективности выбранной стратегии формирования ОГИ</a:t>
            </a:r>
          </a:p>
          <a:p>
            <a:endParaRPr lang="ru-RU" sz="29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0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6AC97-3DD2-432B-854B-DC7CFE2B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типа организационной культуры ОО</a:t>
            </a:r>
            <a:endParaRPr lang="ru-RU" sz="2800" dirty="0">
              <a:solidFill>
                <a:srgbClr val="CACA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92ACB1-B8CE-432B-B034-5B376A45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3424241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357664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84" y="1186543"/>
            <a:ext cx="8809247" cy="53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1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92ACB1-B8CE-432B-B034-5B376A45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3424241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357664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39873966"/>
              </p:ext>
            </p:extLst>
          </p:nvPr>
        </p:nvGraphicFramePr>
        <p:xfrm>
          <a:off x="1" y="1"/>
          <a:ext cx="5802086" cy="312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002184815"/>
              </p:ext>
            </p:extLst>
          </p:nvPr>
        </p:nvGraphicFramePr>
        <p:xfrm>
          <a:off x="2" y="3782810"/>
          <a:ext cx="5269229" cy="3075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01419458"/>
              </p:ext>
            </p:extLst>
          </p:nvPr>
        </p:nvGraphicFramePr>
        <p:xfrm>
          <a:off x="5126637" y="475231"/>
          <a:ext cx="4242216" cy="285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086" y="478971"/>
            <a:ext cx="197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Вторая Гимназия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086" y="3576642"/>
            <a:ext cx="197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Школа Адмиралтейского района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8974" y="663641"/>
            <a:ext cx="197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Школа Фрунзенского района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5974" y="3410435"/>
            <a:ext cx="197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Школа Центрального района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30181184"/>
              </p:ext>
            </p:extLst>
          </p:nvPr>
        </p:nvGraphicFramePr>
        <p:xfrm>
          <a:off x="4452081" y="3702570"/>
          <a:ext cx="4594834" cy="3155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355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67884" y="2070917"/>
            <a:ext cx="7983793" cy="120803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 sz="2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 smtClean="0">
                <a:solidFill>
                  <a:srgbClr val="CACA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группа </a:t>
            </a:r>
          </a:p>
          <a:p>
            <a:pPr algn="ctr">
              <a:defRPr sz="2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крыло</a:t>
            </a:r>
          </a:p>
          <a:p>
            <a:pPr algn="ctr">
              <a:defRPr sz="2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3600" dirty="0">
              <a:solidFill>
                <a:srgbClr val="CACAFF">
                  <a:lumMod val="25000"/>
                </a:srgb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937" y="5415136"/>
            <a:ext cx="2430740" cy="1445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74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C2822F-5003-4614-9B9F-A7FCEDBFE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5850732" y="0"/>
            <a:ext cx="2625814" cy="43148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455" y="1470791"/>
            <a:ext cx="691112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</a:rPr>
              <a:t>Литературное крыло</a:t>
            </a:r>
          </a:p>
          <a:p>
            <a:pPr algn="ctr"/>
            <a:endParaRPr lang="ru-RU" sz="4400" dirty="0">
              <a:solidFill>
                <a:prstClr val="black"/>
              </a:solidFill>
            </a:endParaRPr>
          </a:p>
          <a:p>
            <a:pPr algn="ctr"/>
            <a:r>
              <a:rPr lang="ru-RU" sz="4400" dirty="0">
                <a:solidFill>
                  <a:prstClr val="black"/>
                </a:solidFill>
              </a:rPr>
              <a:t>Пространство Петербурга – </a:t>
            </a:r>
          </a:p>
          <a:p>
            <a:pPr algn="ctr"/>
            <a:r>
              <a:rPr lang="ru-RU" sz="4400" dirty="0">
                <a:solidFill>
                  <a:prstClr val="black"/>
                </a:solidFill>
              </a:rPr>
              <a:t>место взросления </a:t>
            </a:r>
          </a:p>
          <a:p>
            <a:pPr algn="ctr"/>
            <a:endParaRPr lang="ru-RU" sz="4400" dirty="0">
              <a:solidFill>
                <a:prstClr val="black"/>
              </a:solidFill>
            </a:endParaRPr>
          </a:p>
          <a:p>
            <a:pPr algn="ctr"/>
            <a:r>
              <a:rPr lang="ru-RU" sz="4400" dirty="0">
                <a:solidFill>
                  <a:prstClr val="black"/>
                </a:solidFill>
              </a:rPr>
              <a:t>(от замысла к воплощению)</a:t>
            </a:r>
          </a:p>
        </p:txBody>
      </p:sp>
    </p:spTree>
    <p:extLst>
      <p:ext uri="{BB962C8B-B14F-4D97-AF65-F5344CB8AC3E}">
        <p14:creationId xmlns:p14="http://schemas.microsoft.com/office/powerpoint/2010/main" val="26453231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86" y="1032640"/>
            <a:ext cx="3390464" cy="50403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46588" y="2522485"/>
            <a:ext cx="52974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Художник проекта :  Ли-</a:t>
            </a:r>
            <a:r>
              <a:rPr lang="ru-RU" sz="3200" dirty="0" err="1">
                <a:solidFill>
                  <a:prstClr val="black"/>
                </a:solidFill>
              </a:rPr>
              <a:t>Ма</a:t>
            </a:r>
            <a:endParaRPr lang="ru-RU" sz="3200" dirty="0">
              <a:solidFill>
                <a:prstClr val="black"/>
              </a:solidFill>
            </a:endParaRPr>
          </a:p>
          <a:p>
            <a:endParaRPr lang="ru-RU" sz="3200" dirty="0">
              <a:solidFill>
                <a:prstClr val="black"/>
              </a:solidFill>
            </a:endParaRPr>
          </a:p>
          <a:p>
            <a:r>
              <a:rPr lang="ru-RU" sz="3200" dirty="0">
                <a:solidFill>
                  <a:prstClr val="black"/>
                </a:solidFill>
              </a:rPr>
              <a:t>Лиза  Мария </a:t>
            </a:r>
            <a:r>
              <a:rPr lang="ru-RU" sz="3200" dirty="0" err="1">
                <a:solidFill>
                  <a:prstClr val="black"/>
                </a:solidFill>
              </a:rPr>
              <a:t>Вестерхоут</a:t>
            </a:r>
            <a:r>
              <a:rPr lang="ru-RU" sz="3200" dirty="0">
                <a:solidFill>
                  <a:prstClr val="black"/>
                </a:solidFill>
              </a:rPr>
              <a:t>,</a:t>
            </a:r>
          </a:p>
          <a:p>
            <a:r>
              <a:rPr lang="ru-RU" sz="3200" dirty="0">
                <a:solidFill>
                  <a:prstClr val="black"/>
                </a:solidFill>
              </a:rPr>
              <a:t>выпускница Гимназии 2016 г.</a:t>
            </a:r>
          </a:p>
        </p:txBody>
      </p:sp>
    </p:spTree>
    <p:extLst>
      <p:ext uri="{BB962C8B-B14F-4D97-AF65-F5344CB8AC3E}">
        <p14:creationId xmlns:p14="http://schemas.microsoft.com/office/powerpoint/2010/main" val="2428683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7790"/>
            <a:ext cx="9144000" cy="4122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B58BF7-6139-4010-9F7B-FEEBD0406151}"/>
              </a:ext>
            </a:extLst>
          </p:cNvPr>
          <p:cNvSpPr txBox="1"/>
          <p:nvPr/>
        </p:nvSpPr>
        <p:spPr>
          <a:xfrm>
            <a:off x="2200277" y="152400"/>
            <a:ext cx="6731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ЗАМЫСЕЛ.  ЭСКИЗЫ 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7709774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2640"/>
            <a:ext cx="9144000" cy="49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87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708395" y="252479"/>
            <a:ext cx="7877811" cy="146121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343" y="365126"/>
            <a:ext cx="7886700" cy="1325563"/>
          </a:xfrm>
        </p:spPr>
        <p:txBody>
          <a:bodyPr>
            <a:normAutofit/>
          </a:bodyPr>
          <a:lstStyle/>
          <a:p>
            <a:pPr marL="571500" indent="-571500"/>
            <a:r>
              <a:rPr lang="ru-RU" sz="32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Цель </a:t>
            </a:r>
            <a:r>
              <a:rPr lang="ru-RU" sz="3200" b="1" dirty="0" err="1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деятельностно</a:t>
            </a:r>
            <a:r>
              <a:rPr lang="ru-RU" sz="32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-практического этапа ОЭР (2-ой год работы):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85" y="2086901"/>
            <a:ext cx="7886700" cy="435133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Поиск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ответа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исследовательский вопрос: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endParaRPr lang="ru-RU" sz="32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i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Как </a:t>
            </a:r>
            <a:r>
              <a:rPr lang="ru-RU" sz="3200" i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действовать руководителю, чтобы уменьшить негативные влияния и усилить позитивные в условиях изменений?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937" y="5415136"/>
            <a:ext cx="2430740" cy="1445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848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28" y="1246220"/>
            <a:ext cx="8537027" cy="4502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32551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38" y="310056"/>
            <a:ext cx="8785334" cy="62961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7519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98" y="181304"/>
            <a:ext cx="6578162" cy="65781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18910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374" y="248307"/>
            <a:ext cx="6361386" cy="63613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D2F41E-AACC-4731-AE43-9F342725CFB5}"/>
              </a:ext>
            </a:extLst>
          </p:cNvPr>
          <p:cNvSpPr txBox="1"/>
          <p:nvPr/>
        </p:nvSpPr>
        <p:spPr>
          <a:xfrm>
            <a:off x="778671" y="790575"/>
            <a:ext cx="2571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>
                <a:solidFill>
                  <a:prstClr val="black"/>
                </a:solidFill>
              </a:rPr>
              <a:t>Воплощение</a:t>
            </a:r>
            <a:endParaRPr lang="ru-RU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22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F2CE9C7-0EC8-41C2-8026-981AAA4A08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462" y="554404"/>
            <a:ext cx="7998876" cy="5749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10302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29506" y="1600200"/>
            <a:ext cx="6502400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60449" y="1646730"/>
            <a:ext cx="6442842" cy="36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615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61A7199-DC02-43E0-A165-B7CAC3E229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861" y="234461"/>
            <a:ext cx="5697800" cy="62529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E903873-600C-4292-97DB-6523C7979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153" y="3873166"/>
            <a:ext cx="2843126" cy="28444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5B4003B-EF3A-4A69-A4B7-7FB1D4CA1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575" y="922217"/>
            <a:ext cx="2754279" cy="27542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58583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089" y="173421"/>
            <a:ext cx="6471745" cy="6471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613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321" r="-297"/>
          <a:stretch/>
        </p:blipFill>
        <p:spPr>
          <a:xfrm rot="5400000">
            <a:off x="-1603534" y="1969295"/>
            <a:ext cx="6858000" cy="2919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2"/>
          <a:stretch/>
        </p:blipFill>
        <p:spPr>
          <a:xfrm>
            <a:off x="3257551" y="-165539"/>
            <a:ext cx="2664767" cy="7822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2496" y="-3397178"/>
            <a:ext cx="2642465" cy="1238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63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25" y="323193"/>
            <a:ext cx="3381211" cy="6011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1411" y="323196"/>
            <a:ext cx="3382213" cy="60110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26829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479884" y="108859"/>
            <a:ext cx="6557701" cy="100514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976" y="111695"/>
            <a:ext cx="7886700" cy="1020912"/>
          </a:xfrm>
        </p:spPr>
        <p:txBody>
          <a:bodyPr>
            <a:normAutofit/>
          </a:bodyPr>
          <a:lstStyle/>
          <a:p>
            <a:pPr marL="571500" indent="-571500" algn="ctr"/>
            <a:r>
              <a:rPr lang="ru-RU" sz="32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Заявленные </a:t>
            </a:r>
            <a:br>
              <a:rPr lang="ru-RU" sz="32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ru-RU" sz="32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продукты  2-го  года работы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603" y="1214934"/>
            <a:ext cx="8412077" cy="435133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критериев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организационной готовности к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 (ОГИ)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которых руководитель и управленческая команда может определять степень её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процессе управления ОО.</a:t>
            </a:r>
          </a:p>
          <a:p>
            <a:pPr marL="0" lvl="1" indent="0" algn="ctr">
              <a:spcBef>
                <a:spcPts val="1000"/>
              </a:spcBef>
              <a:buNone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методических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руководителей и управленческой команды по формированию организационной готовности к изменениям в процессе управления образовательной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</a:t>
            </a:r>
          </a:p>
          <a:p>
            <a:pPr marL="0" indent="0" algn="ctr">
              <a:buNone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937" y="5415136"/>
            <a:ext cx="2430740" cy="1445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Logo (Black)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0429" y="-111187"/>
            <a:ext cx="1795803" cy="139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756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473" y="197069"/>
            <a:ext cx="6524954" cy="65249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73343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210" y="236486"/>
            <a:ext cx="6436273" cy="64362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9060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121" y="197071"/>
            <a:ext cx="6412625" cy="64126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82108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221171" y="205422"/>
            <a:ext cx="6739759" cy="64471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6D42D29-C49B-4D21-B9E7-7A6A9B5E5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007" y="539935"/>
            <a:ext cx="2266326" cy="22663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099ABF-D6E2-4BE1-BD26-255D257698E8}"/>
              </a:ext>
            </a:extLst>
          </p:cNvPr>
          <p:cNvSpPr txBox="1"/>
          <p:nvPr/>
        </p:nvSpPr>
        <p:spPr>
          <a:xfrm>
            <a:off x="7100264" y="2434179"/>
            <a:ext cx="18682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Юрий Гордон</a:t>
            </a:r>
          </a:p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>
                <a:solidFill>
                  <a:prstClr val="black"/>
                </a:solidFill>
              </a:rPr>
              <a:t>Карта Петербурга из </a:t>
            </a:r>
            <a:r>
              <a:rPr lang="ru-RU" sz="2400" b="1" dirty="0" smtClean="0">
                <a:solidFill>
                  <a:prstClr val="black"/>
                </a:solidFill>
              </a:rPr>
              <a:t>цитат</a:t>
            </a:r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>
                <a:solidFill>
                  <a:prstClr val="black"/>
                </a:solidFill>
              </a:rPr>
              <a:t>«От окраины к центру. Говорит город»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536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65E311C-EEFA-410F-9691-5032D4FF1F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5894" y="368180"/>
            <a:ext cx="5439692" cy="5439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242C53-2A2F-46B6-9A14-F53218C27D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984" y="280541"/>
            <a:ext cx="1957388" cy="26098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5C53B8-6E8F-4FED-B4B9-E43FD8BE9C51}"/>
              </a:ext>
            </a:extLst>
          </p:cNvPr>
          <p:cNvSpPr/>
          <p:nvPr/>
        </p:nvSpPr>
        <p:spPr>
          <a:xfrm>
            <a:off x="146172" y="3241461"/>
            <a:ext cx="34995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Александр Александрович Дымников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— физик, фотограф, путешественник.</a:t>
            </a:r>
          </a:p>
          <a:p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Председатель филиала </a:t>
            </a:r>
          </a:p>
          <a:p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</a:rPr>
              <a:t>Союза фотохудожников России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города Санкт-Петербурга.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1BA0D6E-A00A-460C-9D0A-0A60D1928585}"/>
              </a:ext>
            </a:extLst>
          </p:cNvPr>
          <p:cNvSpPr txBox="1"/>
          <p:nvPr/>
        </p:nvSpPr>
        <p:spPr>
          <a:xfrm>
            <a:off x="-1" y="6113678"/>
            <a:ext cx="963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Фотовыставка   «Вертикальный Петербург»  </a:t>
            </a:r>
          </a:p>
        </p:txBody>
      </p:sp>
    </p:spTree>
    <p:extLst>
      <p:ext uri="{BB962C8B-B14F-4D97-AF65-F5344CB8AC3E}">
        <p14:creationId xmlns:p14="http://schemas.microsoft.com/office/powerpoint/2010/main" val="57347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CE9FD1-AA02-4235-BD4C-D26CF517EE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884" y="247576"/>
            <a:ext cx="1844507" cy="64380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870D8E0-72ED-410D-B46C-3249D97005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9529" y="247575"/>
            <a:ext cx="1844507" cy="64380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2F63958-A1D7-4BAB-920E-3F5CB6B2D5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6328" y="247575"/>
            <a:ext cx="1844507" cy="64380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FDE82C-4B17-4644-825D-C31F32CDFD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3127" y="209965"/>
            <a:ext cx="1844507" cy="64380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2965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B87F5AC-4208-47AC-97C5-08517D3110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592" y="148491"/>
            <a:ext cx="1879224" cy="65592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A55A5C0-60A2-4266-ABA7-0E40C9FF97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3239" y="148491"/>
            <a:ext cx="1879224" cy="65707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62537C9-CCFD-400B-97D7-6F8C97E96D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8494"/>
            <a:ext cx="1879224" cy="65707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E52F12-B375-453E-8F8B-976EB97D45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0161" y="148491"/>
            <a:ext cx="1882509" cy="65707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39219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9F377A-8710-48ED-9711-B1A878B98D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782" y="132862"/>
            <a:ext cx="1885175" cy="65800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890C6B-F821-449F-8796-49F2F27152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874" y="132862"/>
            <a:ext cx="1885175" cy="65800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FAE34F-5BDC-4B8F-931D-1065AC3B95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7044" y="132860"/>
            <a:ext cx="1885175" cy="65800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2368FEA-B7C2-43D9-AC85-5D9B65948B4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9964" y="138991"/>
            <a:ext cx="1885175" cy="65915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5311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782747F-10BB-49DB-A12C-248D4CA930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3878" y="3886200"/>
            <a:ext cx="3559817" cy="26744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3C502E-5DCD-4B3A-8CCD-8B38CCCA3E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0869" y="2443162"/>
            <a:ext cx="2111216" cy="42767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3F1621A-1B6D-4C6A-95B2-EBC8CCD798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300039" y="180975"/>
            <a:ext cx="5422106" cy="35340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4A2E446-3ED5-43EA-98ED-9709FDF1A3AE}"/>
              </a:ext>
            </a:extLst>
          </p:cNvPr>
          <p:cNvSpPr txBox="1"/>
          <p:nvPr/>
        </p:nvSpPr>
        <p:spPr>
          <a:xfrm>
            <a:off x="6229351" y="297302"/>
            <a:ext cx="2614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Буккроссинг во Второй Гимназии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916C43-0B0D-4BA6-B6DC-D3B396B9BAB5}"/>
              </a:ext>
            </a:extLst>
          </p:cNvPr>
          <p:cNvSpPr txBox="1"/>
          <p:nvPr/>
        </p:nvSpPr>
        <p:spPr>
          <a:xfrm>
            <a:off x="141074" y="4448178"/>
            <a:ext cx="3819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Поэтические чтения.</a:t>
            </a:r>
          </a:p>
          <a:p>
            <a:r>
              <a:rPr lang="ru-RU" sz="2800" dirty="0">
                <a:solidFill>
                  <a:prstClr val="black"/>
                </a:solidFill>
              </a:rPr>
              <a:t>День Лицея. 19 октября</a:t>
            </a:r>
          </a:p>
        </p:txBody>
      </p:sp>
    </p:spTree>
    <p:extLst>
      <p:ext uri="{BB962C8B-B14F-4D97-AF65-F5344CB8AC3E}">
        <p14:creationId xmlns:p14="http://schemas.microsoft.com/office/powerpoint/2010/main" val="12611670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05961"/>
            <a:ext cx="7886700" cy="1325563"/>
          </a:xfrm>
        </p:spPr>
        <p:txBody>
          <a:bodyPr>
            <a:noAutofit/>
          </a:bodyPr>
          <a:lstStyle/>
          <a:p>
            <a:r>
              <a:rPr lang="ru-RU" sz="2300" dirty="0">
                <a:solidFill>
                  <a:srgbClr val="003E81"/>
                </a:solidFill>
                <a:latin typeface="Bookman Old Style" panose="02050604050505020204" pitchFamily="18" charset="0"/>
              </a:rPr>
              <a:t>Собраться вместе есть начало. </a:t>
            </a:r>
            <a:br>
              <a:rPr lang="ru-RU" sz="2300" dirty="0">
                <a:solidFill>
                  <a:srgbClr val="003E81"/>
                </a:solidFill>
                <a:latin typeface="Bookman Old Style" panose="02050604050505020204" pitchFamily="18" charset="0"/>
              </a:rPr>
            </a:br>
            <a:r>
              <a:rPr lang="ru-RU" sz="2300" dirty="0">
                <a:solidFill>
                  <a:srgbClr val="003E81"/>
                </a:solidFill>
                <a:latin typeface="Bookman Old Style" panose="02050604050505020204" pitchFamily="18" charset="0"/>
              </a:rPr>
              <a:t>	Держаться вместе есть прогресс.</a:t>
            </a:r>
            <a:br>
              <a:rPr lang="ru-RU" sz="2300" dirty="0">
                <a:solidFill>
                  <a:srgbClr val="003E81"/>
                </a:solidFill>
                <a:latin typeface="Bookman Old Style" panose="02050604050505020204" pitchFamily="18" charset="0"/>
              </a:rPr>
            </a:br>
            <a:r>
              <a:rPr lang="ru-RU" sz="2300" dirty="0">
                <a:solidFill>
                  <a:srgbClr val="003E81"/>
                </a:solidFill>
                <a:latin typeface="Bookman Old Style" panose="02050604050505020204" pitchFamily="18" charset="0"/>
              </a:rPr>
              <a:t> 		Работать вместе есть успех.</a:t>
            </a:r>
            <a:br>
              <a:rPr lang="ru-RU" sz="2300" dirty="0">
                <a:solidFill>
                  <a:srgbClr val="003E81"/>
                </a:solidFill>
                <a:latin typeface="Bookman Old Style" panose="02050604050505020204" pitchFamily="18" charset="0"/>
              </a:rPr>
            </a:br>
            <a:r>
              <a:rPr lang="ru-RU" sz="2300" dirty="0">
                <a:solidFill>
                  <a:srgbClr val="003E81"/>
                </a:solidFill>
                <a:latin typeface="Bookman Old Style" panose="02050604050505020204" pitchFamily="18" charset="0"/>
              </a:rPr>
              <a:t>						</a:t>
            </a:r>
            <a:r>
              <a:rPr lang="ru-RU" sz="1600" dirty="0">
                <a:solidFill>
                  <a:srgbClr val="003E81"/>
                </a:solidFill>
                <a:latin typeface="Bookman Old Style" panose="02050604050505020204" pitchFamily="18" charset="0"/>
                <a:hlinkClick r:id="rId2"/>
              </a:rPr>
              <a:t>Генри Форд</a:t>
            </a:r>
            <a:endParaRPr lang="ru-RU" sz="1600" dirty="0">
              <a:solidFill>
                <a:srgbClr val="003E8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IMG_85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1466" y="1567103"/>
            <a:ext cx="2754296" cy="2439792"/>
          </a:xfrm>
          <a:prstGeom prst="hexagon">
            <a:avLst>
              <a:gd name="adj" fmla="val 28223"/>
              <a:gd name="vf" fmla="val 115470"/>
            </a:avLst>
          </a:prstGeom>
          <a:noFill/>
          <a:ln w="9525" algn="in">
            <a:solidFill>
              <a:srgbClr val="2C223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" name="Picture 3" descr="IMG_84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" y="1621003"/>
            <a:ext cx="2704743" cy="2204039"/>
          </a:xfrm>
          <a:prstGeom prst="hexagon">
            <a:avLst>
              <a:gd name="adj" fmla="val 30679"/>
              <a:gd name="vf" fmla="val 115470"/>
            </a:avLst>
          </a:prstGeom>
          <a:noFill/>
          <a:ln w="9525" algn="in">
            <a:solidFill>
              <a:srgbClr val="2C223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4" descr="IMG_85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9" y="4148282"/>
            <a:ext cx="2726768" cy="2243355"/>
          </a:xfrm>
          <a:prstGeom prst="hexagon">
            <a:avLst>
              <a:gd name="adj" fmla="val 33218"/>
              <a:gd name="vf" fmla="val 115470"/>
            </a:avLst>
          </a:prstGeom>
          <a:noFill/>
          <a:ln w="9525" algn="in">
            <a:solidFill>
              <a:srgbClr val="2C223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Picture 5" descr="DSCF13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482" y="1621001"/>
            <a:ext cx="2876708" cy="2227451"/>
          </a:xfrm>
          <a:prstGeom prst="hexagon">
            <a:avLst>
              <a:gd name="adj" fmla="val 35006"/>
              <a:gd name="vf" fmla="val 115470"/>
            </a:avLst>
          </a:prstGeom>
          <a:noFill/>
          <a:ln w="9525" algn="in">
            <a:solidFill>
              <a:srgbClr val="2C223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6" descr="DSCF13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715" y="4042478"/>
            <a:ext cx="2953365" cy="2454963"/>
          </a:xfrm>
          <a:prstGeom prst="hexagon">
            <a:avLst>
              <a:gd name="adj" fmla="val 37459"/>
              <a:gd name="vf" fmla="val 115470"/>
            </a:avLst>
          </a:prstGeom>
          <a:noFill/>
          <a:ln w="9525" algn="in">
            <a:solidFill>
              <a:srgbClr val="2C223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7" descr="DSCF13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487" y="4082289"/>
            <a:ext cx="3093521" cy="2375341"/>
          </a:xfrm>
          <a:prstGeom prst="hexagon">
            <a:avLst>
              <a:gd name="adj" fmla="val 35667"/>
              <a:gd name="vf" fmla="val 115470"/>
            </a:avLst>
          </a:prstGeom>
          <a:noFill/>
          <a:ln w="9525" algn="in">
            <a:solidFill>
              <a:srgbClr val="2C223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1" descr="Logo (Black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0429" y="-111187"/>
            <a:ext cx="1795803" cy="139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2327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0970" y="108859"/>
            <a:ext cx="7983793" cy="143035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72" y="35726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Какими могут быть критерии оценки организационной готовности школы</a:t>
            </a:r>
            <a:b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к изменениям?</a:t>
            </a:r>
            <a:b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endParaRPr lang="ru-RU" sz="2800" b="1" dirty="0">
              <a:solidFill>
                <a:srgbClr val="972109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300" y="1654671"/>
            <a:ext cx="7886700" cy="280419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определение ОГИ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свойство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организации,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характеризующее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 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способствующих наиболее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воплощается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прежде всего в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действиях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(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последующей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650" y="5611079"/>
            <a:ext cx="2430740" cy="1445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7973" y="4582896"/>
            <a:ext cx="7913914" cy="138499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>
                <a:solidFill>
                  <a:srgbClr val="FF0000"/>
                </a:solidFill>
              </a:rPr>
              <a:t>Скорость</a:t>
            </a:r>
            <a:r>
              <a:rPr lang="ru-RU" sz="2800" dirty="0"/>
              <a:t> реакции на изменения</a:t>
            </a:r>
          </a:p>
          <a:p>
            <a:pPr marL="285750" indent="-285750">
              <a:buFontTx/>
              <a:buChar char="-"/>
            </a:pPr>
            <a:r>
              <a:rPr lang="ru-RU" sz="2800" dirty="0">
                <a:solidFill>
                  <a:srgbClr val="FF0000"/>
                </a:solidFill>
              </a:rPr>
              <a:t>Осознанность</a:t>
            </a:r>
            <a:r>
              <a:rPr lang="ru-RU" sz="2800" dirty="0"/>
              <a:t> реакции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Иммунитет = устойчивость= </a:t>
            </a:r>
            <a:r>
              <a:rPr lang="ru-RU" sz="2800" dirty="0">
                <a:solidFill>
                  <a:srgbClr val="FF0000"/>
                </a:solidFill>
              </a:rPr>
              <a:t>способность сделать</a:t>
            </a:r>
          </a:p>
        </p:txBody>
      </p:sp>
    </p:spTree>
    <p:extLst>
      <p:ext uri="{BB962C8B-B14F-4D97-AF65-F5344CB8AC3E}">
        <p14:creationId xmlns:p14="http://schemas.microsoft.com/office/powerpoint/2010/main" val="3132278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79864" y="516230"/>
            <a:ext cx="7983793" cy="120803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957" y="45746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Возможные методологические подходы к оценке ОГИ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100" y="2431845"/>
            <a:ext cx="7886700" cy="28041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На основе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идеальной структуры ОГИ школы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сущностной оценки ОГИ школы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по уровням развития ОГИ школы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937" y="5415136"/>
            <a:ext cx="2430740" cy="1445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5518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92FF8A-21F5-49F0-A493-86EC0F2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311155"/>
            <a:ext cx="8392885" cy="6096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Идеальная структура ОГИ (по </a:t>
            </a:r>
            <a:r>
              <a:rPr lang="ru-RU" sz="2800" b="1" dirty="0" err="1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И.В.Халитовой</a:t>
            </a:r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16B5F4C4-E085-49AF-920F-A995719BF4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822677"/>
              </p:ext>
            </p:extLst>
          </p:nvPr>
        </p:nvGraphicFramePr>
        <p:xfrm>
          <a:off x="673460" y="1363355"/>
          <a:ext cx="7452828" cy="479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6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6AC97-3DD2-432B-854B-DC7CFE2B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21" y="223613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Сущностная оценка ОГИ</a:t>
            </a:r>
            <a:endParaRPr lang="ru-RU" sz="2800" b="1" dirty="0">
              <a:solidFill>
                <a:srgbClr val="972109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92ACB1-B8CE-432B-B034-5B376A45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E5741E75-1A45-4096-B05F-920F6FCD1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070972"/>
              </p:ext>
            </p:extLst>
          </p:nvPr>
        </p:nvGraphicFramePr>
        <p:xfrm>
          <a:off x="1016766" y="211428"/>
          <a:ext cx="7128792" cy="5253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56D5B2C1-71D1-4E16-885D-8C97D5C85B2C}"/>
              </a:ext>
            </a:extLst>
          </p:cNvPr>
          <p:cNvSpPr txBox="1">
            <a:spLocks/>
          </p:cNvSpPr>
          <p:nvPr/>
        </p:nvSpPr>
        <p:spPr>
          <a:xfrm>
            <a:off x="1201822" y="4408720"/>
            <a:ext cx="7128792" cy="17501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Потенциальная</a:t>
            </a:r>
            <a:r>
              <a:rPr lang="ru-RU" dirty="0" smtClean="0"/>
              <a:t> (предпосылки)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Динамическая</a:t>
            </a:r>
            <a:r>
              <a:rPr lang="ru-RU" dirty="0" smtClean="0"/>
              <a:t> (способность делать)</a:t>
            </a:r>
          </a:p>
          <a:p>
            <a:r>
              <a:rPr lang="ru-RU" dirty="0" smtClean="0"/>
              <a:t>ОГИ </a:t>
            </a:r>
            <a:r>
              <a:rPr lang="ru-RU" dirty="0" smtClean="0">
                <a:solidFill>
                  <a:srgbClr val="FF0000"/>
                </a:solidFill>
              </a:rPr>
              <a:t>на уровне результатов деятельности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6AC97-3DD2-432B-854B-DC7CFE2B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4241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Уровневая </a:t>
            </a:r>
            <a:r>
              <a:rPr lang="ru-RU" sz="2800" b="1" dirty="0" smtClean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оценка ОГИ</a:t>
            </a:r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/>
            </a:r>
            <a:b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ru-RU" sz="2800" dirty="0" smtClean="0">
                <a:solidFill>
                  <a:srgbClr val="CA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ru-RU" sz="2800" dirty="0" err="1" smtClean="0">
                <a:solidFill>
                  <a:srgbClr val="CA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Критериальные</a:t>
            </a:r>
            <a:r>
              <a:rPr lang="ru-RU" sz="2800" dirty="0" smtClean="0">
                <a:solidFill>
                  <a:srgbClr val="CA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уровни)</a:t>
            </a:r>
            <a:endParaRPr lang="ru-RU" sz="2800" dirty="0">
              <a:solidFill>
                <a:srgbClr val="CACA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92ACB1-B8CE-432B-B034-5B376A45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3424241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357664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54" y="1946700"/>
            <a:ext cx="9110547" cy="382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8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66AC97-3DD2-432B-854B-DC7CFE2B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97" y="1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72109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Критерии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92ACB1-B8CE-432B-B034-5B376A45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7238" y="3424241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357664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29CDFA98-87F8-45A5-AA22-980F6EB7F56B}"/>
              </a:ext>
            </a:extLst>
          </p:cNvPr>
          <p:cNvSpPr txBox="1">
            <a:spLocks/>
          </p:cNvSpPr>
          <p:nvPr/>
        </p:nvSpPr>
        <p:spPr>
          <a:xfrm>
            <a:off x="1103851" y="1137438"/>
            <a:ext cx="7128792" cy="3312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Качество предпосылок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потребностей, осознанности, востребованности, концептуальности</a:t>
            </a:r>
          </a:p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Качество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внутренних и внешних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ресурсов и возможностей</a:t>
            </a:r>
          </a:p>
          <a:p>
            <a:pPr marL="342900" indent="-34290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Качество управленческих действий </a:t>
            </a:r>
            <a:r>
              <a:rPr lang="ru-RU" dirty="0" smtClean="0">
                <a:cs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управленческий цикл изменений</a:t>
            </a:r>
            <a:r>
              <a:rPr lang="ru-RU" dirty="0" smtClean="0">
                <a:cs typeface="Times New Roman" panose="02020603050405020304" pitchFamily="18" charset="0"/>
              </a:rPr>
              <a:t>)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8472" y="4321632"/>
            <a:ext cx="8676300" cy="2296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7D248BF9-2882-42CB-AB2E-D1D621ECA6D8}"/>
              </a:ext>
            </a:extLst>
          </p:cNvPr>
          <p:cNvSpPr txBox="1">
            <a:spLocks/>
          </p:cNvSpPr>
          <p:nvPr/>
        </p:nvSpPr>
        <p:spPr>
          <a:xfrm>
            <a:off x="108472" y="4783399"/>
            <a:ext cx="7128792" cy="3312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Предпосылки + наличие возможностей  и ресурсов</a:t>
            </a:r>
          </a:p>
          <a:p>
            <a:endParaRPr lang="ru-R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Управленческие действия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3914" y="5470075"/>
            <a:ext cx="68450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138932" y="5339446"/>
            <a:ext cx="8038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138931" y="5639486"/>
            <a:ext cx="8038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4851</TotalTime>
  <Words>643</Words>
  <Application>Microsoft Office PowerPoint</Application>
  <PresentationFormat>Экран (4:3)</PresentationFormat>
  <Paragraphs>132</Paragraphs>
  <Slides>39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Тема Office</vt:lpstr>
      <vt:lpstr>Пиксел</vt:lpstr>
      <vt:lpstr>1_Тема Office</vt:lpstr>
      <vt:lpstr>2_Тема Office</vt:lpstr>
      <vt:lpstr>Презентация PowerPoint</vt:lpstr>
      <vt:lpstr>Цель деятельностно-практического этапа ОЭР (2-ой год работы):</vt:lpstr>
      <vt:lpstr>Заявленные  продукты  2-го  года работы </vt:lpstr>
      <vt:lpstr>Какими могут быть критерии оценки организационной готовности школы к изменениям? </vt:lpstr>
      <vt:lpstr>Возможные методологические подходы к оценке ОГИ</vt:lpstr>
      <vt:lpstr>Идеальная структура ОГИ (по И.В.Халитовой)</vt:lpstr>
      <vt:lpstr>Сущностная оценка ОГИ</vt:lpstr>
      <vt:lpstr>Уровневая оценка ОГИ (Критериальные уровни)</vt:lpstr>
      <vt:lpstr>Критерии</vt:lpstr>
      <vt:lpstr>Вопросы, требующие решения</vt:lpstr>
      <vt:lpstr>Динамическая модель развития организационной готовности ОО к изменениям</vt:lpstr>
      <vt:lpstr>Методические рекомендации для руководителей и управленческой команды по формированию ОГИ на основе алгоритма</vt:lpstr>
      <vt:lpstr>Диагностика типа организационной культуры 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Собраться вместе есть начало.   Держаться вместе есть прогресс.    Работать вместе есть успех.       Генри Форд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	Анатольевна Юркова</dc:creator>
  <cp:lastModifiedBy>Юркова Татьяна Анатольевна</cp:lastModifiedBy>
  <cp:revision>106</cp:revision>
  <cp:lastPrinted>2022-04-26T16:01:17Z</cp:lastPrinted>
  <dcterms:created xsi:type="dcterms:W3CDTF">2021-03-12T08:43:58Z</dcterms:created>
  <dcterms:modified xsi:type="dcterms:W3CDTF">2022-06-28T12:07:38Z</dcterms:modified>
</cp:coreProperties>
</file>